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1226800" cy="8096250"/>
  <p:notesSz cx="11226800" cy="8096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540" y="-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2010" y="2509837"/>
            <a:ext cx="9542780" cy="170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84020" y="4533900"/>
            <a:ext cx="7858760" cy="202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1340" y="1862137"/>
            <a:ext cx="4883658" cy="534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81802" y="1862137"/>
            <a:ext cx="4883658" cy="534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702" y="86690"/>
            <a:ext cx="11052175" cy="7920355"/>
          </a:xfrm>
          <a:custGeom>
            <a:avLst/>
            <a:gdLst/>
            <a:ahLst/>
            <a:cxnLst/>
            <a:rect l="l" t="t" r="r" b="b"/>
            <a:pathLst>
              <a:path w="11052175" h="7920355">
                <a:moveTo>
                  <a:pt x="11051997" y="0"/>
                </a:moveTo>
                <a:lnTo>
                  <a:pt x="0" y="0"/>
                </a:lnTo>
                <a:lnTo>
                  <a:pt x="0" y="7920012"/>
                </a:lnTo>
                <a:lnTo>
                  <a:pt x="11051997" y="7920012"/>
                </a:lnTo>
                <a:lnTo>
                  <a:pt x="11051997" y="0"/>
                </a:lnTo>
                <a:close/>
              </a:path>
            </a:pathLst>
          </a:custGeom>
          <a:solidFill>
            <a:srgbClr val="8B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8790" y="86690"/>
            <a:ext cx="5309909" cy="79120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702" y="86690"/>
            <a:ext cx="11052175" cy="7920355"/>
          </a:xfrm>
          <a:custGeom>
            <a:avLst/>
            <a:gdLst/>
            <a:ahLst/>
            <a:cxnLst/>
            <a:rect l="l" t="t" r="r" b="b"/>
            <a:pathLst>
              <a:path w="11052175" h="7920355">
                <a:moveTo>
                  <a:pt x="11051997" y="0"/>
                </a:moveTo>
                <a:lnTo>
                  <a:pt x="0" y="0"/>
                </a:lnTo>
                <a:lnTo>
                  <a:pt x="0" y="7920012"/>
                </a:lnTo>
                <a:lnTo>
                  <a:pt x="11051997" y="7920012"/>
                </a:lnTo>
                <a:lnTo>
                  <a:pt x="11051997" y="0"/>
                </a:lnTo>
                <a:close/>
              </a:path>
            </a:pathLst>
          </a:custGeom>
          <a:solidFill>
            <a:srgbClr val="8B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962" y="696640"/>
            <a:ext cx="9466875" cy="1373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7100" y="2281283"/>
            <a:ext cx="8672598" cy="4764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17112" y="7529512"/>
            <a:ext cx="3592576" cy="404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1340" y="7529512"/>
            <a:ext cx="2582164" cy="404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83296" y="7529512"/>
            <a:ext cx="2582164" cy="404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0751" y="86690"/>
            <a:ext cx="6107616" cy="7912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4000" y="5820651"/>
            <a:ext cx="6321425" cy="1517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750" b="1" spc="-1930" dirty="0">
                <a:solidFill>
                  <a:srgbClr val="FFFFFF"/>
                </a:solidFill>
                <a:latin typeface="Verdana"/>
                <a:cs typeface="Verdana"/>
              </a:rPr>
              <a:t>UNI</a:t>
            </a:r>
            <a:r>
              <a:rPr sz="9750" b="1" spc="-145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9750" b="1" spc="-18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750" b="1" spc="-166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750" b="1" spc="-26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750" b="1" spc="-23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9750" b="1" spc="-11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97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 rot="18360000">
            <a:off x="8184420" y="6275567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 rot="18660000">
            <a:off x="8203435" y="6250809"/>
            <a:ext cx="55637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 rot="19200000">
            <a:off x="8228748" y="6225743"/>
            <a:ext cx="5603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 rot="19500000">
            <a:off x="8254796" y="6206550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 rot="19980000">
            <a:off x="8283321" y="6190377"/>
            <a:ext cx="5410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 rot="20340000">
            <a:off x="8307502" y="6180700"/>
            <a:ext cx="4728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 rot="20520000">
            <a:off x="8324711" y="6173735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 rot="21000000">
            <a:off x="8355987" y="6165668"/>
            <a:ext cx="5410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 rot="21540000">
            <a:off x="8390652" y="6161986"/>
            <a:ext cx="6063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 rot="240000">
            <a:off x="8428966" y="6162310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 rot="600000">
            <a:off x="8457736" y="6166654"/>
            <a:ext cx="5410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 rot="1080000">
            <a:off x="8489158" y="6175681"/>
            <a:ext cx="5337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 rot="1440000">
            <a:off x="8515551" y="6186258"/>
            <a:ext cx="5603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 rot="1920000">
            <a:off x="8550566" y="6206707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 rot="2400000">
            <a:off x="8576403" y="6226414"/>
            <a:ext cx="5486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 rot="2760000">
            <a:off x="8598360" y="6246715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 rot="3060000">
            <a:off x="8616182" y="6263557"/>
            <a:ext cx="47527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 rot="3420000">
            <a:off x="8626397" y="6282948"/>
            <a:ext cx="55637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 rot="3720000">
            <a:off x="8643003" y="6311230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 rot="4260000">
            <a:off x="8655149" y="6341949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 rot="4560000">
            <a:off x="8663640" y="6369689"/>
            <a:ext cx="5337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 rot="4920000">
            <a:off x="8668856" y="6398129"/>
            <a:ext cx="5337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54676" y="6428717"/>
            <a:ext cx="84455" cy="58419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 rot="5820000">
            <a:off x="8667597" y="6466306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 rot="6180000">
            <a:off x="8666211" y="6487521"/>
            <a:ext cx="47050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 rot="6480000">
            <a:off x="8654817" y="6516523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 rot="7020000">
            <a:off x="8640682" y="6547959"/>
            <a:ext cx="55637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 rot="7320000">
            <a:off x="8624843" y="6575424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 rot="7800000">
            <a:off x="8606584" y="6600531"/>
            <a:ext cx="5337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 rot="8160000">
            <a:off x="8585933" y="6621486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 rot="8460000">
            <a:off x="8564740" y="6640501"/>
            <a:ext cx="5337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 rot="8820000">
            <a:off x="8549413" y="6652898"/>
            <a:ext cx="4728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 rot="9120000">
            <a:off x="8519646" y="6667816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 rot="9480000">
            <a:off x="8501154" y="6677133"/>
            <a:ext cx="4728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 rot="9960000">
            <a:off x="8465335" y="6686697"/>
            <a:ext cx="5642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 rot="10320000">
            <a:off x="8435144" y="6692721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 rot="10680000">
            <a:off x="8409323" y="6694669"/>
            <a:ext cx="5064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 rot="11100000">
            <a:off x="8382007" y="6692924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 rot="11460000">
            <a:off x="8351751" y="6689168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 rot="11940000">
            <a:off x="8318783" y="6681149"/>
            <a:ext cx="55637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 rot="12300000">
            <a:off x="8291389" y="6669114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 rot="12600000">
            <a:off x="8264714" y="6655551"/>
            <a:ext cx="5410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 rot="13140000">
            <a:off x="8239436" y="6637986"/>
            <a:ext cx="5337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 rot="13440000">
            <a:off x="8218320" y="6618717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 rot="13800000">
            <a:off x="8197532" y="6597323"/>
            <a:ext cx="5486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 rot="14280000">
            <a:off x="8177168" y="6569767"/>
            <a:ext cx="5603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 rot="14580000">
            <a:off x="8163915" y="6543534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 rot="15120000">
            <a:off x="8149907" y="6513452"/>
            <a:ext cx="5603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 rot="15420000">
            <a:off x="8141180" y="6480713"/>
            <a:ext cx="55637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 rot="15780000">
            <a:off x="8142256" y="6456511"/>
            <a:ext cx="4728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121481" y="6426125"/>
            <a:ext cx="84455" cy="58419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 rot="16500000">
            <a:off x="8141525" y="6405748"/>
            <a:ext cx="4638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 rot="16860000">
            <a:off x="8142904" y="6382118"/>
            <a:ext cx="4941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 rot="17040000">
            <a:off x="8146689" y="6363630"/>
            <a:ext cx="4941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 rot="17340000">
            <a:off x="8153381" y="6343687"/>
            <a:ext cx="4912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 rot="17520000">
            <a:off x="8159734" y="6325410"/>
            <a:ext cx="4941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 rot="17880000">
            <a:off x="8171295" y="6304525"/>
            <a:ext cx="4660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112485" y="6129997"/>
            <a:ext cx="1997075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1200" marR="23495">
              <a:lnSpc>
                <a:spcPct val="118100"/>
              </a:lnSpc>
              <a:spcBef>
                <a:spcPts val="95"/>
              </a:spcBef>
            </a:pPr>
            <a:r>
              <a:rPr sz="11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Coordinamento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Nazionale  </a:t>
            </a:r>
            <a:r>
              <a:rPr sz="11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Docenti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Universitari</a:t>
            </a:r>
            <a:endParaRPr sz="1100">
              <a:latin typeface="Microsoft Sans Serif"/>
              <a:cs typeface="Microsoft Sans Serif"/>
            </a:endParaRPr>
          </a:p>
          <a:p>
            <a:pPr marL="711200">
              <a:lnSpc>
                <a:spcPct val="100000"/>
              </a:lnSpc>
              <a:spcBef>
                <a:spcPts val="240"/>
              </a:spcBef>
            </a:pPr>
            <a:r>
              <a:rPr sz="11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di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Gastroenterologia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EDITRICE</a:t>
            </a:r>
            <a:r>
              <a:rPr sz="1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GASTROENTEROLOGICA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ITALIANA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764620" y="1487981"/>
            <a:ext cx="5984875" cy="316674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 marR="5080">
              <a:lnSpc>
                <a:spcPts val="6530"/>
              </a:lnSpc>
              <a:spcBef>
                <a:spcPts val="1500"/>
              </a:spcBef>
            </a:pPr>
            <a:r>
              <a:rPr sz="6600" spc="-1260" dirty="0"/>
              <a:t>MALATTIE </a:t>
            </a:r>
            <a:r>
              <a:rPr sz="6600" spc="-1255" dirty="0"/>
              <a:t> </a:t>
            </a:r>
            <a:r>
              <a:rPr sz="6600" spc="-1350" dirty="0"/>
              <a:t>DEL</a:t>
            </a:r>
            <a:r>
              <a:rPr sz="6600" spc="-1689" dirty="0"/>
              <a:t>L</a:t>
            </a:r>
            <a:r>
              <a:rPr sz="6600" spc="-425" dirty="0"/>
              <a:t>’</a:t>
            </a:r>
            <a:r>
              <a:rPr sz="6600" spc="-1000" dirty="0"/>
              <a:t>AP</a:t>
            </a:r>
            <a:r>
              <a:rPr sz="6600" spc="-1420" dirty="0"/>
              <a:t>P</a:t>
            </a:r>
            <a:r>
              <a:rPr sz="6600" spc="-1075" dirty="0"/>
              <a:t>AR</a:t>
            </a:r>
            <a:r>
              <a:rPr sz="6600" spc="-985" dirty="0"/>
              <a:t>A</a:t>
            </a:r>
            <a:r>
              <a:rPr sz="6600" spc="-1675" dirty="0"/>
              <a:t>T</a:t>
            </a:r>
            <a:r>
              <a:rPr sz="6600" spc="-355" dirty="0"/>
              <a:t>O  </a:t>
            </a:r>
            <a:r>
              <a:rPr sz="6600" spc="-1285" dirty="0"/>
              <a:t>DIGERENTE</a:t>
            </a:r>
            <a:endParaRPr sz="6600" dirty="0"/>
          </a:p>
          <a:p>
            <a:pPr marL="66675">
              <a:lnSpc>
                <a:spcPct val="100000"/>
              </a:lnSpc>
              <a:spcBef>
                <a:spcPts val="315"/>
              </a:spcBef>
            </a:pPr>
            <a:r>
              <a:rPr b="0" spc="-305" dirty="0">
                <a:latin typeface="Microsoft Sans Serif"/>
                <a:cs typeface="Microsoft Sans Serif"/>
              </a:rPr>
              <a:t>Edizione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spc="-145" dirty="0">
                <a:latin typeface="Microsoft Sans Serif"/>
                <a:cs typeface="Microsoft Sans Serif"/>
              </a:rPr>
              <a:t>2022-2025</a:t>
            </a:r>
          </a:p>
        </p:txBody>
      </p:sp>
      <p:grpSp>
        <p:nvGrpSpPr>
          <p:cNvPr id="63" name="object 63"/>
          <p:cNvGrpSpPr/>
          <p:nvPr/>
        </p:nvGrpSpPr>
        <p:grpSpPr>
          <a:xfrm>
            <a:off x="986699" y="1009319"/>
            <a:ext cx="9573895" cy="4043679"/>
            <a:chOff x="986699" y="1009319"/>
            <a:chExt cx="9573895" cy="4043679"/>
          </a:xfrm>
        </p:grpSpPr>
        <p:pic>
          <p:nvPicPr>
            <p:cNvPr id="64" name="object 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8325" y="1028344"/>
              <a:ext cx="3568649" cy="4011739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968325" y="1028357"/>
              <a:ext cx="3568700" cy="4011929"/>
            </a:xfrm>
            <a:custGeom>
              <a:avLst/>
              <a:gdLst/>
              <a:ahLst/>
              <a:cxnLst/>
              <a:rect l="l" t="t" r="r" b="b"/>
              <a:pathLst>
                <a:path w="3568700" h="4011929">
                  <a:moveTo>
                    <a:pt x="0" y="4011726"/>
                  </a:moveTo>
                  <a:lnTo>
                    <a:pt x="3568649" y="4011726"/>
                  </a:lnTo>
                  <a:lnTo>
                    <a:pt x="3568649" y="0"/>
                  </a:lnTo>
                  <a:lnTo>
                    <a:pt x="0" y="0"/>
                  </a:lnTo>
                  <a:lnTo>
                    <a:pt x="0" y="4011726"/>
                  </a:lnTo>
                  <a:close/>
                </a:path>
              </a:pathLst>
            </a:custGeom>
            <a:ln w="25400">
              <a:solidFill>
                <a:srgbClr val="009B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86699" y="1029055"/>
              <a:ext cx="5984875" cy="0"/>
            </a:xfrm>
            <a:custGeom>
              <a:avLst/>
              <a:gdLst/>
              <a:ahLst/>
              <a:cxnLst/>
              <a:rect l="l" t="t" r="r" b="b"/>
              <a:pathLst>
                <a:path w="5984875">
                  <a:moveTo>
                    <a:pt x="0" y="0"/>
                  </a:moveTo>
                  <a:lnTo>
                    <a:pt x="598425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0953" y="1015669"/>
              <a:ext cx="3582873" cy="402771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73749" y="3505453"/>
              <a:ext cx="851225" cy="130381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25255" y="2262111"/>
              <a:ext cx="79616" cy="124943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66738" y="3549595"/>
              <a:ext cx="223415" cy="21634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8289015" y="3692283"/>
              <a:ext cx="499745" cy="245745"/>
            </a:xfrm>
            <a:custGeom>
              <a:avLst/>
              <a:gdLst/>
              <a:ahLst/>
              <a:cxnLst/>
              <a:rect l="l" t="t" r="r" b="b"/>
              <a:pathLst>
                <a:path w="499745" h="245745">
                  <a:moveTo>
                    <a:pt x="488061" y="0"/>
                  </a:moveTo>
                  <a:lnTo>
                    <a:pt x="0" y="145681"/>
                  </a:lnTo>
                  <a:lnTo>
                    <a:pt x="20447" y="201447"/>
                  </a:lnTo>
                  <a:lnTo>
                    <a:pt x="27026" y="213633"/>
                  </a:lnTo>
                  <a:lnTo>
                    <a:pt x="32221" y="220310"/>
                  </a:lnTo>
                  <a:lnTo>
                    <a:pt x="38733" y="223828"/>
                  </a:lnTo>
                  <a:lnTo>
                    <a:pt x="49263" y="226542"/>
                  </a:lnTo>
                  <a:lnTo>
                    <a:pt x="100833" y="242403"/>
                  </a:lnTo>
                  <a:lnTo>
                    <a:pt x="141162" y="245367"/>
                  </a:lnTo>
                  <a:lnTo>
                    <a:pt x="191075" y="233343"/>
                  </a:lnTo>
                  <a:lnTo>
                    <a:pt x="271399" y="204241"/>
                  </a:lnTo>
                  <a:lnTo>
                    <a:pt x="347194" y="172625"/>
                  </a:lnTo>
                  <a:lnTo>
                    <a:pt x="409534" y="141143"/>
                  </a:lnTo>
                  <a:lnTo>
                    <a:pt x="456753" y="112827"/>
                  </a:lnTo>
                  <a:lnTo>
                    <a:pt x="499160" y="77838"/>
                  </a:lnTo>
                  <a:lnTo>
                    <a:pt x="498969" y="60580"/>
                  </a:lnTo>
                  <a:lnTo>
                    <a:pt x="494982" y="34390"/>
                  </a:lnTo>
                  <a:lnTo>
                    <a:pt x="490309" y="10463"/>
                  </a:lnTo>
                  <a:lnTo>
                    <a:pt x="488061" y="0"/>
                  </a:lnTo>
                  <a:close/>
                </a:path>
              </a:pathLst>
            </a:custGeom>
            <a:solidFill>
              <a:srgbClr val="0C6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53469" y="3558625"/>
              <a:ext cx="207873" cy="20874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288995" y="3692274"/>
              <a:ext cx="500380" cy="234950"/>
            </a:xfrm>
            <a:custGeom>
              <a:avLst/>
              <a:gdLst/>
              <a:ahLst/>
              <a:cxnLst/>
              <a:rect l="l" t="t" r="r" b="b"/>
              <a:pathLst>
                <a:path w="500379" h="234950">
                  <a:moveTo>
                    <a:pt x="488099" y="0"/>
                  </a:moveTo>
                  <a:lnTo>
                    <a:pt x="0" y="145681"/>
                  </a:lnTo>
                  <a:lnTo>
                    <a:pt x="20485" y="201485"/>
                  </a:lnTo>
                  <a:lnTo>
                    <a:pt x="24857" y="208308"/>
                  </a:lnTo>
                  <a:lnTo>
                    <a:pt x="64758" y="230261"/>
                  </a:lnTo>
                  <a:lnTo>
                    <a:pt x="109094" y="234580"/>
                  </a:lnTo>
                  <a:lnTo>
                    <a:pt x="179045" y="229314"/>
                  </a:lnTo>
                  <a:lnTo>
                    <a:pt x="271386" y="204266"/>
                  </a:lnTo>
                  <a:lnTo>
                    <a:pt x="347205" y="172654"/>
                  </a:lnTo>
                  <a:lnTo>
                    <a:pt x="409557" y="141170"/>
                  </a:lnTo>
                  <a:lnTo>
                    <a:pt x="456779" y="112851"/>
                  </a:lnTo>
                  <a:lnTo>
                    <a:pt x="499186" y="77863"/>
                  </a:lnTo>
                  <a:lnTo>
                    <a:pt x="499752" y="70252"/>
                  </a:lnTo>
                  <a:lnTo>
                    <a:pt x="498762" y="58464"/>
                  </a:lnTo>
                  <a:lnTo>
                    <a:pt x="496726" y="44323"/>
                  </a:lnTo>
                  <a:lnTo>
                    <a:pt x="492376" y="20190"/>
                  </a:lnTo>
                  <a:lnTo>
                    <a:pt x="488099" y="0"/>
                  </a:lnTo>
                  <a:close/>
                </a:path>
              </a:pathLst>
            </a:custGeom>
            <a:solidFill>
              <a:srgbClr val="01609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289008" y="3692258"/>
              <a:ext cx="494665" cy="220979"/>
            </a:xfrm>
            <a:custGeom>
              <a:avLst/>
              <a:gdLst/>
              <a:ahLst/>
              <a:cxnLst/>
              <a:rect l="l" t="t" r="r" b="b"/>
              <a:pathLst>
                <a:path w="494665" h="220979">
                  <a:moveTo>
                    <a:pt x="488099" y="0"/>
                  </a:moveTo>
                  <a:lnTo>
                    <a:pt x="0" y="145681"/>
                  </a:lnTo>
                  <a:lnTo>
                    <a:pt x="20472" y="201485"/>
                  </a:lnTo>
                  <a:lnTo>
                    <a:pt x="24850" y="208314"/>
                  </a:lnTo>
                  <a:lnTo>
                    <a:pt x="30084" y="214622"/>
                  </a:lnTo>
                  <a:lnTo>
                    <a:pt x="37134" y="220878"/>
                  </a:lnTo>
                  <a:lnTo>
                    <a:pt x="36855" y="218630"/>
                  </a:lnTo>
                  <a:lnTo>
                    <a:pt x="36855" y="216179"/>
                  </a:lnTo>
                  <a:lnTo>
                    <a:pt x="67973" y="183384"/>
                  </a:lnTo>
                  <a:lnTo>
                    <a:pt x="120345" y="169329"/>
                  </a:lnTo>
                  <a:lnTo>
                    <a:pt x="159602" y="167983"/>
                  </a:lnTo>
                  <a:lnTo>
                    <a:pt x="218963" y="166374"/>
                  </a:lnTo>
                  <a:lnTo>
                    <a:pt x="281940" y="161887"/>
                  </a:lnTo>
                  <a:lnTo>
                    <a:pt x="332041" y="151904"/>
                  </a:lnTo>
                  <a:lnTo>
                    <a:pt x="398268" y="126452"/>
                  </a:lnTo>
                  <a:lnTo>
                    <a:pt x="447751" y="88455"/>
                  </a:lnTo>
                  <a:lnTo>
                    <a:pt x="474964" y="56883"/>
                  </a:lnTo>
                  <a:lnTo>
                    <a:pt x="494156" y="29654"/>
                  </a:lnTo>
                  <a:lnTo>
                    <a:pt x="492376" y="20190"/>
                  </a:lnTo>
                  <a:lnTo>
                    <a:pt x="488099" y="0"/>
                  </a:lnTo>
                  <a:close/>
                </a:path>
              </a:pathLst>
            </a:custGeom>
            <a:solidFill>
              <a:srgbClr val="0C668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6544" y="3490474"/>
              <a:ext cx="272655" cy="26662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8262486" y="3485260"/>
              <a:ext cx="525780" cy="433705"/>
            </a:xfrm>
            <a:custGeom>
              <a:avLst/>
              <a:gdLst/>
              <a:ahLst/>
              <a:cxnLst/>
              <a:rect l="l" t="t" r="r" b="b"/>
              <a:pathLst>
                <a:path w="525779" h="433704">
                  <a:moveTo>
                    <a:pt x="461975" y="0"/>
                  </a:moveTo>
                  <a:lnTo>
                    <a:pt x="424064" y="907"/>
                  </a:lnTo>
                  <a:lnTo>
                    <a:pt x="386799" y="6842"/>
                  </a:lnTo>
                  <a:lnTo>
                    <a:pt x="352613" y="13533"/>
                  </a:lnTo>
                  <a:lnTo>
                    <a:pt x="323939" y="16713"/>
                  </a:lnTo>
                  <a:lnTo>
                    <a:pt x="287060" y="15317"/>
                  </a:lnTo>
                  <a:lnTo>
                    <a:pt x="233849" y="14965"/>
                  </a:lnTo>
                  <a:lnTo>
                    <a:pt x="175150" y="21412"/>
                  </a:lnTo>
                  <a:lnTo>
                    <a:pt x="121805" y="40411"/>
                  </a:lnTo>
                  <a:lnTo>
                    <a:pt x="67219" y="102406"/>
                  </a:lnTo>
                  <a:lnTo>
                    <a:pt x="42244" y="149900"/>
                  </a:lnTo>
                  <a:lnTo>
                    <a:pt x="21415" y="202441"/>
                  </a:lnTo>
                  <a:lnTo>
                    <a:pt x="6683" y="255570"/>
                  </a:lnTo>
                  <a:lnTo>
                    <a:pt x="0" y="304825"/>
                  </a:lnTo>
                  <a:lnTo>
                    <a:pt x="3314" y="345744"/>
                  </a:lnTo>
                  <a:lnTo>
                    <a:pt x="16900" y="382712"/>
                  </a:lnTo>
                  <a:lnTo>
                    <a:pt x="45905" y="421292"/>
                  </a:lnTo>
                  <a:lnTo>
                    <a:pt x="75768" y="433552"/>
                  </a:lnTo>
                  <a:lnTo>
                    <a:pt x="72331" y="431869"/>
                  </a:lnTo>
                  <a:lnTo>
                    <a:pt x="64978" y="426358"/>
                  </a:lnTo>
                  <a:lnTo>
                    <a:pt x="58146" y="416321"/>
                  </a:lnTo>
                  <a:lnTo>
                    <a:pt x="56273" y="401066"/>
                  </a:lnTo>
                  <a:lnTo>
                    <a:pt x="66010" y="384348"/>
                  </a:lnTo>
                  <a:lnTo>
                    <a:pt x="113529" y="361568"/>
                  </a:lnTo>
                  <a:lnTo>
                    <a:pt x="178701" y="355542"/>
                  </a:lnTo>
                  <a:lnTo>
                    <a:pt x="238060" y="353931"/>
                  </a:lnTo>
                  <a:lnTo>
                    <a:pt x="301035" y="349446"/>
                  </a:lnTo>
                  <a:lnTo>
                    <a:pt x="351142" y="339471"/>
                  </a:lnTo>
                  <a:lnTo>
                    <a:pt x="417368" y="314013"/>
                  </a:lnTo>
                  <a:lnTo>
                    <a:pt x="466839" y="276021"/>
                  </a:lnTo>
                  <a:lnTo>
                    <a:pt x="503164" y="233167"/>
                  </a:lnTo>
                  <a:lnTo>
                    <a:pt x="521220" y="191008"/>
                  </a:lnTo>
                  <a:lnTo>
                    <a:pt x="522464" y="163614"/>
                  </a:lnTo>
                  <a:lnTo>
                    <a:pt x="521682" y="133040"/>
                  </a:lnTo>
                  <a:lnTo>
                    <a:pt x="521708" y="98687"/>
                  </a:lnTo>
                  <a:lnTo>
                    <a:pt x="525373" y="59956"/>
                  </a:lnTo>
                  <a:lnTo>
                    <a:pt x="523643" y="41212"/>
                  </a:lnTo>
                  <a:lnTo>
                    <a:pt x="515189" y="25782"/>
                  </a:lnTo>
                  <a:lnTo>
                    <a:pt x="501861" y="13802"/>
                  </a:lnTo>
                  <a:lnTo>
                    <a:pt x="485508" y="5410"/>
                  </a:lnTo>
                  <a:lnTo>
                    <a:pt x="477812" y="2463"/>
                  </a:lnTo>
                  <a:lnTo>
                    <a:pt x="469684" y="660"/>
                  </a:lnTo>
                  <a:lnTo>
                    <a:pt x="461975" y="0"/>
                  </a:lnTo>
                  <a:close/>
                </a:path>
              </a:pathLst>
            </a:custGeom>
            <a:solidFill>
              <a:srgbClr val="0C6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296001" y="3490671"/>
              <a:ext cx="492125" cy="428625"/>
            </a:xfrm>
            <a:custGeom>
              <a:avLst/>
              <a:gdLst/>
              <a:ahLst/>
              <a:cxnLst/>
              <a:rect l="l" t="t" r="r" b="b"/>
              <a:pathLst>
                <a:path w="492125" h="428625">
                  <a:moveTo>
                    <a:pt x="451993" y="0"/>
                  </a:moveTo>
                  <a:lnTo>
                    <a:pt x="454026" y="42222"/>
                  </a:lnTo>
                  <a:lnTo>
                    <a:pt x="453133" y="91891"/>
                  </a:lnTo>
                  <a:lnTo>
                    <a:pt x="447095" y="143190"/>
                  </a:lnTo>
                  <a:lnTo>
                    <a:pt x="433696" y="190304"/>
                  </a:lnTo>
                  <a:lnTo>
                    <a:pt x="410718" y="227418"/>
                  </a:lnTo>
                  <a:lnTo>
                    <a:pt x="339485" y="261575"/>
                  </a:lnTo>
                  <a:lnTo>
                    <a:pt x="289106" y="271859"/>
                  </a:lnTo>
                  <a:lnTo>
                    <a:pt x="233959" y="279771"/>
                  </a:lnTo>
                  <a:lnTo>
                    <a:pt x="177854" y="286927"/>
                  </a:lnTo>
                  <a:lnTo>
                    <a:pt x="124596" y="294945"/>
                  </a:lnTo>
                  <a:lnTo>
                    <a:pt x="77992" y="305440"/>
                  </a:lnTo>
                  <a:lnTo>
                    <a:pt x="41850" y="320031"/>
                  </a:lnTo>
                  <a:lnTo>
                    <a:pt x="12648" y="355132"/>
                  </a:lnTo>
                  <a:lnTo>
                    <a:pt x="0" y="402145"/>
                  </a:lnTo>
                  <a:lnTo>
                    <a:pt x="12390" y="415881"/>
                  </a:lnTo>
                  <a:lnTo>
                    <a:pt x="20921" y="423168"/>
                  </a:lnTo>
                  <a:lnTo>
                    <a:pt x="29555" y="426443"/>
                  </a:lnTo>
                  <a:lnTo>
                    <a:pt x="42252" y="428142"/>
                  </a:lnTo>
                  <a:lnTo>
                    <a:pt x="38815" y="426459"/>
                  </a:lnTo>
                  <a:lnTo>
                    <a:pt x="31462" y="420947"/>
                  </a:lnTo>
                  <a:lnTo>
                    <a:pt x="24631" y="410911"/>
                  </a:lnTo>
                  <a:lnTo>
                    <a:pt x="22758" y="395655"/>
                  </a:lnTo>
                  <a:lnTo>
                    <a:pt x="32494" y="378938"/>
                  </a:lnTo>
                  <a:lnTo>
                    <a:pt x="80013" y="356158"/>
                  </a:lnTo>
                  <a:lnTo>
                    <a:pt x="145185" y="350132"/>
                  </a:lnTo>
                  <a:lnTo>
                    <a:pt x="204544" y="348521"/>
                  </a:lnTo>
                  <a:lnTo>
                    <a:pt x="267520" y="344036"/>
                  </a:lnTo>
                  <a:lnTo>
                    <a:pt x="317627" y="334060"/>
                  </a:lnTo>
                  <a:lnTo>
                    <a:pt x="383852" y="308603"/>
                  </a:lnTo>
                  <a:lnTo>
                    <a:pt x="433324" y="270611"/>
                  </a:lnTo>
                  <a:lnTo>
                    <a:pt x="469649" y="227757"/>
                  </a:lnTo>
                  <a:lnTo>
                    <a:pt x="487705" y="185597"/>
                  </a:lnTo>
                  <a:lnTo>
                    <a:pt x="488949" y="158204"/>
                  </a:lnTo>
                  <a:lnTo>
                    <a:pt x="488167" y="127630"/>
                  </a:lnTo>
                  <a:lnTo>
                    <a:pt x="488192" y="93277"/>
                  </a:lnTo>
                  <a:lnTo>
                    <a:pt x="491858" y="54546"/>
                  </a:lnTo>
                  <a:lnTo>
                    <a:pt x="490128" y="35802"/>
                  </a:lnTo>
                  <a:lnTo>
                    <a:pt x="481674" y="20372"/>
                  </a:lnTo>
                  <a:lnTo>
                    <a:pt x="468346" y="8392"/>
                  </a:lnTo>
                  <a:lnTo>
                    <a:pt x="451993" y="0"/>
                  </a:lnTo>
                  <a:close/>
                </a:path>
              </a:pathLst>
            </a:custGeom>
            <a:solidFill>
              <a:srgbClr val="01609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88179" y="3504152"/>
              <a:ext cx="211020" cy="22437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287014" y="3504786"/>
              <a:ext cx="432434" cy="287020"/>
            </a:xfrm>
            <a:custGeom>
              <a:avLst/>
              <a:gdLst/>
              <a:ahLst/>
              <a:cxnLst/>
              <a:rect l="l" t="t" r="r" b="b"/>
              <a:pathLst>
                <a:path w="432434" h="287020">
                  <a:moveTo>
                    <a:pt x="393127" y="0"/>
                  </a:moveTo>
                  <a:lnTo>
                    <a:pt x="354762" y="5920"/>
                  </a:lnTo>
                  <a:lnTo>
                    <a:pt x="312058" y="17589"/>
                  </a:lnTo>
                  <a:lnTo>
                    <a:pt x="272469" y="25081"/>
                  </a:lnTo>
                  <a:lnTo>
                    <a:pt x="233503" y="25092"/>
                  </a:lnTo>
                  <a:lnTo>
                    <a:pt x="189982" y="24557"/>
                  </a:lnTo>
                  <a:lnTo>
                    <a:pt x="145299" y="28914"/>
                  </a:lnTo>
                  <a:lnTo>
                    <a:pt x="102848" y="43598"/>
                  </a:lnTo>
                  <a:lnTo>
                    <a:pt x="73707" y="70470"/>
                  </a:lnTo>
                  <a:lnTo>
                    <a:pt x="42453" y="116544"/>
                  </a:lnTo>
                  <a:lnTo>
                    <a:pt x="15684" y="171868"/>
                  </a:lnTo>
                  <a:lnTo>
                    <a:pt x="0" y="226486"/>
                  </a:lnTo>
                  <a:lnTo>
                    <a:pt x="1997" y="270445"/>
                  </a:lnTo>
                  <a:lnTo>
                    <a:pt x="12938" y="286400"/>
                  </a:lnTo>
                  <a:lnTo>
                    <a:pt x="28383" y="281985"/>
                  </a:lnTo>
                  <a:lnTo>
                    <a:pt x="54067" y="264943"/>
                  </a:lnTo>
                  <a:lnTo>
                    <a:pt x="95723" y="243018"/>
                  </a:lnTo>
                  <a:lnTo>
                    <a:pt x="159083" y="223951"/>
                  </a:lnTo>
                  <a:lnTo>
                    <a:pt x="228385" y="211711"/>
                  </a:lnTo>
                  <a:lnTo>
                    <a:pt x="285110" y="202253"/>
                  </a:lnTo>
                  <a:lnTo>
                    <a:pt x="330837" y="191314"/>
                  </a:lnTo>
                  <a:lnTo>
                    <a:pt x="367143" y="174634"/>
                  </a:lnTo>
                  <a:lnTo>
                    <a:pt x="395608" y="147954"/>
                  </a:lnTo>
                  <a:lnTo>
                    <a:pt x="420411" y="107006"/>
                  </a:lnTo>
                  <a:lnTo>
                    <a:pt x="432419" y="68609"/>
                  </a:lnTo>
                  <a:lnTo>
                    <a:pt x="432045" y="35334"/>
                  </a:lnTo>
                  <a:lnTo>
                    <a:pt x="419700" y="9752"/>
                  </a:lnTo>
                  <a:lnTo>
                    <a:pt x="393127" y="0"/>
                  </a:lnTo>
                  <a:close/>
                </a:path>
              </a:pathLst>
            </a:custGeom>
            <a:solidFill>
              <a:srgbClr val="0C668D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04095" y="3508872"/>
              <a:ext cx="106935" cy="9237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20852" y="3541692"/>
              <a:ext cx="190867" cy="17757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19048" y="3504331"/>
              <a:ext cx="126257" cy="13123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60075" y="1187189"/>
              <a:ext cx="610326" cy="42069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8740678" y="22411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90" y="180"/>
                  </a:lnTo>
                  <a:lnTo>
                    <a:pt x="280" y="180"/>
                  </a:lnTo>
                  <a:lnTo>
                    <a:pt x="90" y="79"/>
                  </a:lnTo>
                  <a:close/>
                </a:path>
              </a:pathLst>
            </a:custGeom>
            <a:solidFill>
              <a:srgbClr val="D04E4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970953" y="1015669"/>
              <a:ext cx="3583304" cy="4027804"/>
            </a:xfrm>
            <a:custGeom>
              <a:avLst/>
              <a:gdLst/>
              <a:ahLst/>
              <a:cxnLst/>
              <a:rect l="l" t="t" r="r" b="b"/>
              <a:pathLst>
                <a:path w="3583304" h="4027804">
                  <a:moveTo>
                    <a:pt x="0" y="4027716"/>
                  </a:moveTo>
                  <a:lnTo>
                    <a:pt x="3582873" y="4027716"/>
                  </a:lnTo>
                  <a:lnTo>
                    <a:pt x="3582873" y="0"/>
                  </a:lnTo>
                  <a:lnTo>
                    <a:pt x="0" y="0"/>
                  </a:lnTo>
                  <a:lnTo>
                    <a:pt x="0" y="402771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87" name="object 87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11034903" y="258767"/>
            <a:ext cx="190500" cy="15875"/>
            <a:chOff x="11034903" y="258767"/>
            <a:chExt cx="190500" cy="15875"/>
          </a:xfrm>
        </p:grpSpPr>
        <p:sp>
          <p:nvSpPr>
            <p:cNvPr id="90" name="object 90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93" name="object 93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11034903" y="7818773"/>
            <a:ext cx="190500" cy="15875"/>
            <a:chOff x="11034903" y="7818773"/>
            <a:chExt cx="190500" cy="15875"/>
          </a:xfrm>
        </p:grpSpPr>
        <p:sp>
          <p:nvSpPr>
            <p:cNvPr id="96" name="object 96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99" name="object 99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102" name="object 102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10950765" y="5"/>
            <a:ext cx="15875" cy="190500"/>
            <a:chOff x="10950765" y="5"/>
            <a:chExt cx="15875" cy="190500"/>
          </a:xfrm>
        </p:grpSpPr>
        <p:sp>
          <p:nvSpPr>
            <p:cNvPr id="105" name="object 105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10950765" y="7902910"/>
            <a:ext cx="15875" cy="190500"/>
            <a:chOff x="10950765" y="7902910"/>
            <a:chExt cx="15875" cy="190500"/>
          </a:xfrm>
        </p:grpSpPr>
        <p:sp>
          <p:nvSpPr>
            <p:cNvPr id="108" name="object 108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9999" y="3128371"/>
            <a:ext cx="2777490" cy="25019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555"/>
              </a:spcBef>
            </a:pPr>
            <a:r>
              <a:rPr sz="1750" spc="-10" dirty="0">
                <a:solidFill>
                  <a:srgbClr val="FFFFFF"/>
                </a:solidFill>
                <a:latin typeface="Verdana"/>
                <a:cs typeface="Verdana"/>
              </a:rPr>
              <a:t>FORM</a:t>
            </a:r>
            <a:r>
              <a:rPr sz="1750" spc="-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50" spc="-9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7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45" dirty="0">
                <a:solidFill>
                  <a:srgbClr val="FFFFFF"/>
                </a:solidFill>
                <a:latin typeface="Verdana"/>
                <a:cs typeface="Verdana"/>
              </a:rPr>
              <a:t>19,</a:t>
            </a:r>
            <a:r>
              <a:rPr sz="1750" spc="-16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7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20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7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50" dirty="0">
                <a:solidFill>
                  <a:srgbClr val="FFFFFF"/>
                </a:solidFill>
                <a:latin typeface="Verdana"/>
                <a:cs typeface="Verdana"/>
              </a:rPr>
              <a:t>26,5</a:t>
            </a:r>
            <a:endParaRPr sz="1750">
              <a:latin typeface="Verdana"/>
              <a:cs typeface="Verdana"/>
            </a:endParaRPr>
          </a:p>
          <a:p>
            <a:pPr marL="354330" marR="1176020">
              <a:lnSpc>
                <a:spcPct val="121800"/>
              </a:lnSpc>
            </a:pPr>
            <a:r>
              <a:rPr sz="1750" spc="-1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50" spc="-55" dirty="0">
                <a:solidFill>
                  <a:srgbClr val="FFFFFF"/>
                </a:solidFill>
                <a:latin typeface="Verdana"/>
                <a:cs typeface="Verdana"/>
              </a:rPr>
              <a:t>AGINE</a:t>
            </a:r>
            <a:r>
              <a:rPr sz="17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25" dirty="0">
                <a:solidFill>
                  <a:srgbClr val="FFFFFF"/>
                </a:solidFill>
                <a:latin typeface="Verdana"/>
                <a:cs typeface="Verdana"/>
              </a:rPr>
              <a:t>464  </a:t>
            </a:r>
            <a:r>
              <a:rPr sz="1750" spc="-140" dirty="0">
                <a:solidFill>
                  <a:srgbClr val="FFFFFF"/>
                </a:solidFill>
                <a:latin typeface="Verdana"/>
                <a:cs typeface="Verdana"/>
              </a:rPr>
              <a:t>BROSSURA</a:t>
            </a:r>
            <a:endParaRPr sz="1750">
              <a:latin typeface="Verdana"/>
              <a:cs typeface="Verdana"/>
            </a:endParaRPr>
          </a:p>
          <a:p>
            <a:pPr marL="354330">
              <a:lnSpc>
                <a:spcPct val="100000"/>
              </a:lnSpc>
              <a:spcBef>
                <a:spcPts val="455"/>
              </a:spcBef>
            </a:pPr>
            <a:r>
              <a:rPr sz="1750" spc="-215" dirty="0">
                <a:solidFill>
                  <a:srgbClr val="FFFFFF"/>
                </a:solidFill>
                <a:latin typeface="Verdana"/>
                <a:cs typeface="Verdana"/>
              </a:rPr>
              <a:t>ISB</a:t>
            </a:r>
            <a:r>
              <a:rPr sz="1750" spc="-2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65" dirty="0">
                <a:solidFill>
                  <a:srgbClr val="FFFFFF"/>
                </a:solidFill>
                <a:latin typeface="Verdana"/>
                <a:cs typeface="Verdana"/>
              </a:rPr>
              <a:t>978-88-214-5634-3</a:t>
            </a:r>
            <a:endParaRPr sz="1750">
              <a:latin typeface="Verdana"/>
              <a:cs typeface="Verdana"/>
            </a:endParaRPr>
          </a:p>
          <a:p>
            <a:pPr marL="354330">
              <a:lnSpc>
                <a:spcPct val="100000"/>
              </a:lnSpc>
              <a:spcBef>
                <a:spcPts val="459"/>
              </a:spcBef>
            </a:pPr>
            <a:r>
              <a:rPr sz="1750" spc="-150" dirty="0">
                <a:solidFill>
                  <a:srgbClr val="FFFFFF"/>
                </a:solidFill>
                <a:latin typeface="Verdana"/>
                <a:cs typeface="Verdana"/>
              </a:rPr>
              <a:t>60,0</a:t>
            </a:r>
            <a:r>
              <a:rPr sz="1750" spc="-16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7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70" dirty="0">
                <a:solidFill>
                  <a:srgbClr val="FFFFFF"/>
                </a:solidFill>
                <a:latin typeface="Verdana"/>
                <a:cs typeface="Verdana"/>
              </a:rPr>
              <a:t>Eu</a:t>
            </a:r>
            <a:r>
              <a:rPr sz="1750" spc="-1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5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200" b="1" spc="-325" dirty="0">
                <a:solidFill>
                  <a:srgbClr val="AA263D"/>
                </a:solidFill>
                <a:latin typeface="Tahoma"/>
                <a:cs typeface="Tahoma"/>
              </a:rPr>
              <a:t>STAMP</a:t>
            </a:r>
            <a:r>
              <a:rPr sz="2200" b="1" spc="-315" dirty="0">
                <a:solidFill>
                  <a:srgbClr val="AA263D"/>
                </a:solidFill>
                <a:latin typeface="Tahoma"/>
                <a:cs typeface="Tahoma"/>
              </a:rPr>
              <a:t>A</a:t>
            </a:r>
            <a:r>
              <a:rPr sz="2200" b="1" spc="-125" dirty="0">
                <a:solidFill>
                  <a:srgbClr val="AA263D"/>
                </a:solidFill>
                <a:latin typeface="Tahoma"/>
                <a:cs typeface="Tahoma"/>
              </a:rPr>
              <a:t> A</a:t>
            </a:r>
            <a:r>
              <a:rPr sz="2200" b="1" spc="-120" dirty="0">
                <a:solidFill>
                  <a:srgbClr val="AA263D"/>
                </a:solidFill>
                <a:latin typeface="Tahoma"/>
                <a:cs typeface="Tahoma"/>
              </a:rPr>
              <a:t> </a:t>
            </a:r>
            <a:r>
              <a:rPr sz="2200" b="1" spc="-295" dirty="0">
                <a:solidFill>
                  <a:srgbClr val="AA263D"/>
                </a:solidFill>
                <a:latin typeface="Tahoma"/>
                <a:cs typeface="Tahoma"/>
              </a:rPr>
              <a:t>COLORI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46896" y="570824"/>
            <a:ext cx="5357495" cy="6978650"/>
            <a:chOff x="1246896" y="570824"/>
            <a:chExt cx="5357495" cy="6978650"/>
          </a:xfrm>
        </p:grpSpPr>
        <p:sp>
          <p:nvSpPr>
            <p:cNvPr id="4" name="object 4"/>
            <p:cNvSpPr/>
            <p:nvPr/>
          </p:nvSpPr>
          <p:spPr>
            <a:xfrm>
              <a:off x="1246896" y="570824"/>
              <a:ext cx="5357495" cy="6978650"/>
            </a:xfrm>
            <a:custGeom>
              <a:avLst/>
              <a:gdLst/>
              <a:ahLst/>
              <a:cxnLst/>
              <a:rect l="l" t="t" r="r" b="b"/>
              <a:pathLst>
                <a:path w="5357495" h="6978650">
                  <a:moveTo>
                    <a:pt x="4675568" y="0"/>
                  </a:moveTo>
                  <a:lnTo>
                    <a:pt x="0" y="491426"/>
                  </a:lnTo>
                  <a:lnTo>
                    <a:pt x="681812" y="6978484"/>
                  </a:lnTo>
                  <a:lnTo>
                    <a:pt x="5357393" y="6487058"/>
                  </a:lnTo>
                  <a:lnTo>
                    <a:pt x="4675568" y="0"/>
                  </a:lnTo>
                  <a:close/>
                </a:path>
              </a:pathLst>
            </a:custGeom>
            <a:solidFill>
              <a:srgbClr val="AA2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0278" y="702282"/>
              <a:ext cx="3378509" cy="668305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 rot="15900000">
            <a:off x="-890213" y="3616236"/>
            <a:ext cx="6209426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775"/>
              </a:lnSpc>
            </a:pPr>
            <a:r>
              <a:rPr sz="14625" b="1" spc="-3397" baseline="-3133" dirty="0">
                <a:solidFill>
                  <a:srgbClr val="B64750"/>
                </a:solidFill>
                <a:latin typeface="Verdana"/>
                <a:cs typeface="Verdana"/>
              </a:rPr>
              <a:t>U</a:t>
            </a:r>
            <a:r>
              <a:rPr sz="14625" b="1" spc="-2587" baseline="-2564" dirty="0">
                <a:solidFill>
                  <a:srgbClr val="B64750"/>
                </a:solidFill>
                <a:latin typeface="Verdana"/>
                <a:cs typeface="Verdana"/>
              </a:rPr>
              <a:t>N</a:t>
            </a:r>
            <a:r>
              <a:rPr sz="14625" b="1" spc="-4320" baseline="-1994" dirty="0">
                <a:solidFill>
                  <a:srgbClr val="B64750"/>
                </a:solidFill>
                <a:latin typeface="Verdana"/>
                <a:cs typeface="Verdana"/>
              </a:rPr>
              <a:t>I</a:t>
            </a:r>
            <a:r>
              <a:rPr sz="14625" b="1" spc="-2715" baseline="-1709" dirty="0">
                <a:solidFill>
                  <a:srgbClr val="B64750"/>
                </a:solidFill>
                <a:latin typeface="Verdana"/>
                <a:cs typeface="Verdana"/>
              </a:rPr>
              <a:t>G</a:t>
            </a:r>
            <a:r>
              <a:rPr sz="14625" b="1" spc="-3195" baseline="-1139" dirty="0">
                <a:solidFill>
                  <a:srgbClr val="B64750"/>
                </a:solidFill>
                <a:latin typeface="Verdana"/>
                <a:cs typeface="Verdana"/>
              </a:rPr>
              <a:t>A</a:t>
            </a:r>
            <a:r>
              <a:rPr sz="14625" b="1" spc="-3217" baseline="-1139" dirty="0">
                <a:solidFill>
                  <a:srgbClr val="B64750"/>
                </a:solidFill>
                <a:latin typeface="Verdana"/>
                <a:cs typeface="Verdana"/>
              </a:rPr>
              <a:t>S</a:t>
            </a:r>
            <a:r>
              <a:rPr sz="9750" b="1" spc="-2505" dirty="0">
                <a:solidFill>
                  <a:srgbClr val="B64750"/>
                </a:solidFill>
                <a:latin typeface="Verdana"/>
                <a:cs typeface="Verdana"/>
              </a:rPr>
              <a:t>T</a:t>
            </a:r>
            <a:r>
              <a:rPr sz="9750" b="1" spc="-3185" dirty="0">
                <a:solidFill>
                  <a:srgbClr val="B64750"/>
                </a:solidFill>
                <a:latin typeface="Verdana"/>
                <a:cs typeface="Verdana"/>
              </a:rPr>
              <a:t>R</a:t>
            </a:r>
            <a:r>
              <a:rPr sz="9750" b="1" spc="-1505" dirty="0">
                <a:solidFill>
                  <a:srgbClr val="B64750"/>
                </a:solidFill>
                <a:latin typeface="Verdana"/>
                <a:cs typeface="Verdana"/>
              </a:rPr>
              <a:t>O</a:t>
            </a:r>
            <a:endParaRPr sz="97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 rot="18000000">
            <a:off x="3890567" y="6419892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 rot="18300000">
            <a:off x="3902045" y="6401140"/>
            <a:ext cx="3937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 rot="18840000">
            <a:off x="3917859" y="6381822"/>
            <a:ext cx="3976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 rot="19140000">
            <a:off x="3934517" y="6366679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 rot="19620000">
            <a:off x="3953332" y="6353298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 rot="19980000">
            <a:off x="3969444" y="6345026"/>
            <a:ext cx="3360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 rot="20160000">
            <a:off x="3980910" y="6338633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 rot="20640000">
            <a:off x="4002243" y="6330720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 rot="21180000">
            <a:off x="4026121" y="6325373"/>
            <a:ext cx="43114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 rot="21540000">
            <a:off x="4052723" y="6323072"/>
            <a:ext cx="3751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 rot="240000">
            <a:off x="4073339" y="6323942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 rot="720000">
            <a:off x="4095721" y="6327986"/>
            <a:ext cx="3751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 rot="1080000">
            <a:off x="4114945" y="6333334"/>
            <a:ext cx="3937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 rot="1560000">
            <a:off x="4140986" y="6345080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 rot="2040000">
            <a:off x="4160375" y="6356941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 rot="2400000">
            <a:off x="4177320" y="6369483"/>
            <a:ext cx="3751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 rot="2700000">
            <a:off x="4191132" y="6379911"/>
            <a:ext cx="3360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 rot="3060000">
            <a:off x="4199653" y="6392542"/>
            <a:ext cx="3937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 rot="3360000">
            <a:off x="4213298" y="6411142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 rot="3900000">
            <a:off x="4224010" y="6431693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 rot="4200000">
            <a:off x="4231962" y="6450509"/>
            <a:ext cx="37871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 rot="4560000">
            <a:off x="4237680" y="6469979"/>
            <a:ext cx="37871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 rot="5100000">
            <a:off x="4241068" y="6496199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27039" y="6509922"/>
            <a:ext cx="67310" cy="46990"/>
          </a:xfrm>
          <a:prstGeom prst="rect">
            <a:avLst/>
          </a:prstGeom>
        </p:spPr>
        <p:txBody>
          <a:bodyPr vert="vert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"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 rot="5820000">
            <a:off x="4242452" y="6532720"/>
            <a:ext cx="33372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 rot="6120000">
            <a:off x="4236603" y="6553576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 rot="6660000">
            <a:off x="4229061" y="6576482"/>
            <a:ext cx="3937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 rot="6960000">
            <a:off x="4220000" y="6596890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 rot="7440000">
            <a:off x="4209069" y="6615831"/>
            <a:ext cx="37871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 rot="7800000">
            <a:off x="4196102" y="6632031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 rot="8100000">
            <a:off x="4182720" y="6646897"/>
            <a:ext cx="37871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 rot="8460000">
            <a:off x="4172951" y="6656897"/>
            <a:ext cx="3360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 rot="8760000">
            <a:off x="4153231" y="6669214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 rot="9120000">
            <a:off x="4141042" y="6677350"/>
            <a:ext cx="3360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 rot="9600000">
            <a:off x="4116644" y="6686327"/>
            <a:ext cx="3976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 rot="9960000">
            <a:off x="4096073" y="6692801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 rot="10320000">
            <a:off x="4078150" y="6696214"/>
            <a:ext cx="35836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 rot="10680000">
            <a:off x="4059069" y="6696894"/>
            <a:ext cx="3751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 rot="11100000">
            <a:off x="4037601" y="6696434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 rot="11580000">
            <a:off x="4013987" y="6693216"/>
            <a:ext cx="3937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 rot="11940000">
            <a:off x="3993969" y="6686921"/>
            <a:ext cx="3751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 rot="12240000">
            <a:off x="3974343" y="6679374"/>
            <a:ext cx="3823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 rot="12780000">
            <a:off x="3955462" y="6669009"/>
            <a:ext cx="37871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 rot="13080000">
            <a:off x="3939266" y="6657113"/>
            <a:ext cx="3751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 rot="13440000">
            <a:off x="3923255" y="6643483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 rot="13920000">
            <a:off x="3907050" y="6625792"/>
            <a:ext cx="3976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 rot="14220000">
            <a:off x="3895937" y="6608441"/>
            <a:ext cx="3751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 rot="14760000">
            <a:off x="3883890" y="6588481"/>
            <a:ext cx="3976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 rot="15060000">
            <a:off x="3875454" y="6566189"/>
            <a:ext cx="3937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 rot="15420000">
            <a:off x="3874389" y="6549603"/>
            <a:ext cx="3360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 rot="15780000">
            <a:off x="3868687" y="6533508"/>
            <a:ext cx="38609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53165" y="6511613"/>
            <a:ext cx="66675" cy="3683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 rot="16500000">
            <a:off x="3869332" y="6497668"/>
            <a:ext cx="3522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 rot="16680000">
            <a:off x="3870624" y="6484485"/>
            <a:ext cx="3522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 rot="16980000">
            <a:off x="3873874" y="6469989"/>
            <a:ext cx="34930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 rot="17160000">
            <a:off x="3877051" y="6456533"/>
            <a:ext cx="34930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 rot="17520000">
            <a:off x="3883500" y="6441437"/>
            <a:ext cx="33147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 rot="21300000">
            <a:off x="4328392" y="6271859"/>
            <a:ext cx="888262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5"/>
              </a:lnSpc>
            </a:pPr>
            <a:r>
              <a:rPr sz="7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Coordinamento</a:t>
            </a:r>
            <a:r>
              <a:rPr sz="7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25" spc="-104" baseline="3703" dirty="0">
                <a:solidFill>
                  <a:srgbClr val="FFFFFF"/>
                </a:solidFill>
                <a:latin typeface="Microsoft Sans Serif"/>
                <a:cs typeface="Microsoft Sans Serif"/>
              </a:rPr>
              <a:t>Nazionale</a:t>
            </a:r>
            <a:endParaRPr sz="1125" baseline="3703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 rot="21300000">
            <a:off x="4342461" y="6423397"/>
            <a:ext cx="634624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5"/>
              </a:lnSpc>
            </a:pPr>
            <a:r>
              <a:rPr sz="7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Docenti</a:t>
            </a:r>
            <a:r>
              <a:rPr sz="7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25" spc="-127" baseline="3703" dirty="0">
                <a:solidFill>
                  <a:srgbClr val="FFFFFF"/>
                </a:solidFill>
                <a:latin typeface="Microsoft Sans Serif"/>
                <a:cs typeface="Microsoft Sans Serif"/>
              </a:rPr>
              <a:t>Universitari</a:t>
            </a:r>
            <a:endParaRPr sz="1125" baseline="3703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 rot="21300000">
            <a:off x="4357140" y="6559000"/>
            <a:ext cx="683583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5"/>
              </a:lnSpc>
            </a:pPr>
            <a:r>
              <a:rPr sz="7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di</a:t>
            </a:r>
            <a:r>
              <a:rPr sz="7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Gastroenterologia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 rot="21300000">
            <a:off x="3893716" y="6805430"/>
            <a:ext cx="1388542" cy="9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EDITRICE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95" baseline="3968" dirty="0">
                <a:solidFill>
                  <a:srgbClr val="FFFFFF"/>
                </a:solidFill>
                <a:latin typeface="Microsoft Sans Serif"/>
                <a:cs typeface="Microsoft Sans Serif"/>
              </a:rPr>
              <a:t>GASTROENTEROLOGICA</a:t>
            </a:r>
            <a:r>
              <a:rPr sz="1050" spc="-44" baseline="3968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20" baseline="11904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050" spc="-359" baseline="11904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050" spc="-157" baseline="11904" dirty="0">
                <a:solidFill>
                  <a:srgbClr val="FFFFFF"/>
                </a:solidFill>
                <a:latin typeface="Microsoft Sans Serif"/>
                <a:cs typeface="Microsoft Sans Serif"/>
              </a:rPr>
              <a:t>ALIANA</a:t>
            </a:r>
            <a:endParaRPr sz="1050" baseline="11904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 txBox="1"/>
          <p:nvPr/>
        </p:nvSpPr>
        <p:spPr>
          <a:xfrm rot="21240000">
            <a:off x="2609820" y="1413699"/>
            <a:ext cx="169479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0"/>
              </a:lnSpc>
            </a:pPr>
            <a:r>
              <a:rPr sz="3100" b="1" spc="-495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3100" b="1" spc="-29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100" b="1" spc="-4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100" b="1" spc="-770" dirty="0">
                <a:solidFill>
                  <a:srgbClr val="FFFFFF"/>
                </a:solidFill>
                <a:latin typeface="Verdana"/>
                <a:cs typeface="Verdana"/>
              </a:rPr>
              <a:t>TTIE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240000">
            <a:off x="2656885" y="1745729"/>
            <a:ext cx="275910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0"/>
              </a:lnSpc>
            </a:pPr>
            <a:r>
              <a:rPr sz="3100" b="1" spc="-645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3100" b="1" spc="-80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100" b="1" spc="-210" dirty="0">
                <a:solidFill>
                  <a:srgbClr val="FFFFFF"/>
                </a:solidFill>
                <a:latin typeface="Verdana"/>
                <a:cs typeface="Verdana"/>
              </a:rPr>
              <a:t>’</a:t>
            </a:r>
            <a:r>
              <a:rPr sz="3100" b="1" spc="-480" dirty="0">
                <a:solidFill>
                  <a:srgbClr val="FFFFFF"/>
                </a:solidFill>
                <a:latin typeface="Verdana"/>
                <a:cs typeface="Verdana"/>
              </a:rPr>
              <a:t>AP</a:t>
            </a:r>
            <a:r>
              <a:rPr sz="3100" b="1" spc="-68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100" b="1" spc="-475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3100" b="1" spc="-5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100" b="1" spc="-8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100" b="1" spc="-27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240000">
            <a:off x="2693705" y="2178835"/>
            <a:ext cx="1920911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0"/>
              </a:lnSpc>
            </a:pPr>
            <a:r>
              <a:rPr sz="3100" b="1" spc="-615" dirty="0">
                <a:solidFill>
                  <a:srgbClr val="FFFFFF"/>
                </a:solidFill>
                <a:latin typeface="Verdana"/>
                <a:cs typeface="Verdana"/>
              </a:rPr>
              <a:t>DIGERENTE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 rot="21240000">
            <a:off x="4539362" y="2554394"/>
            <a:ext cx="989757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1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Edizione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2022-2025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792857" y="2696730"/>
            <a:ext cx="3065145" cy="3369945"/>
            <a:chOff x="2792857" y="2696730"/>
            <a:chExt cx="3065145" cy="3369945"/>
          </a:xfrm>
        </p:grpSpPr>
        <p:pic>
          <p:nvPicPr>
            <p:cNvPr id="73" name="object 7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2857" y="2696730"/>
              <a:ext cx="3064814" cy="336934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8691" y="4731969"/>
              <a:ext cx="627998" cy="101564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5297" y="3792156"/>
              <a:ext cx="161213" cy="95655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028135" y="4887245"/>
              <a:ext cx="376555" cy="217170"/>
            </a:xfrm>
            <a:custGeom>
              <a:avLst/>
              <a:gdLst/>
              <a:ahLst/>
              <a:cxnLst/>
              <a:rect l="l" t="t" r="r" b="b"/>
              <a:pathLst>
                <a:path w="376554" h="217170">
                  <a:moveTo>
                    <a:pt x="361657" y="0"/>
                  </a:moveTo>
                  <a:lnTo>
                    <a:pt x="0" y="150685"/>
                  </a:lnTo>
                  <a:lnTo>
                    <a:pt x="20129" y="191706"/>
                  </a:lnTo>
                  <a:lnTo>
                    <a:pt x="26141" y="200492"/>
                  </a:lnTo>
                  <a:lnTo>
                    <a:pt x="30651" y="205179"/>
                  </a:lnTo>
                  <a:lnTo>
                    <a:pt x="35913" y="207349"/>
                  </a:lnTo>
                  <a:lnTo>
                    <a:pt x="44183" y="208584"/>
                  </a:lnTo>
                  <a:lnTo>
                    <a:pt x="84908" y="216568"/>
                  </a:lnTo>
                  <a:lnTo>
                    <a:pt x="153212" y="202380"/>
                  </a:lnTo>
                  <a:lnTo>
                    <a:pt x="212318" y="173659"/>
                  </a:lnTo>
                  <a:lnTo>
                    <a:pt x="280063" y="135899"/>
                  </a:lnTo>
                  <a:lnTo>
                    <a:pt x="331331" y="100947"/>
                  </a:lnTo>
                  <a:lnTo>
                    <a:pt x="364114" y="73599"/>
                  </a:lnTo>
                  <a:lnTo>
                    <a:pt x="376402" y="58648"/>
                  </a:lnTo>
                  <a:lnTo>
                    <a:pt x="374870" y="45461"/>
                  </a:lnTo>
                  <a:lnTo>
                    <a:pt x="369716" y="25747"/>
                  </a:lnTo>
                  <a:lnTo>
                    <a:pt x="361657" y="0"/>
                  </a:lnTo>
                  <a:close/>
                </a:path>
              </a:pathLst>
            </a:custGeom>
            <a:solidFill>
              <a:srgbClr val="0C6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28117" y="4887233"/>
              <a:ext cx="376555" cy="210185"/>
            </a:xfrm>
            <a:custGeom>
              <a:avLst/>
              <a:gdLst/>
              <a:ahLst/>
              <a:cxnLst/>
              <a:rect l="l" t="t" r="r" b="b"/>
              <a:pathLst>
                <a:path w="376554" h="210185">
                  <a:moveTo>
                    <a:pt x="361682" y="0"/>
                  </a:moveTo>
                  <a:lnTo>
                    <a:pt x="0" y="150698"/>
                  </a:lnTo>
                  <a:lnTo>
                    <a:pt x="20154" y="191731"/>
                  </a:lnTo>
                  <a:lnTo>
                    <a:pt x="25767" y="200228"/>
                  </a:lnTo>
                  <a:lnTo>
                    <a:pt x="37375" y="206908"/>
                  </a:lnTo>
                  <a:lnTo>
                    <a:pt x="40677" y="208165"/>
                  </a:lnTo>
                  <a:lnTo>
                    <a:pt x="56334" y="210186"/>
                  </a:lnTo>
                  <a:lnTo>
                    <a:pt x="90598" y="209926"/>
                  </a:lnTo>
                  <a:lnTo>
                    <a:pt x="143688" y="200276"/>
                  </a:lnTo>
                  <a:lnTo>
                    <a:pt x="212318" y="173697"/>
                  </a:lnTo>
                  <a:lnTo>
                    <a:pt x="280078" y="135933"/>
                  </a:lnTo>
                  <a:lnTo>
                    <a:pt x="331353" y="100974"/>
                  </a:lnTo>
                  <a:lnTo>
                    <a:pt x="364138" y="73621"/>
                  </a:lnTo>
                  <a:lnTo>
                    <a:pt x="376427" y="58674"/>
                  </a:lnTo>
                  <a:lnTo>
                    <a:pt x="376247" y="52808"/>
                  </a:lnTo>
                  <a:lnTo>
                    <a:pt x="365124" y="10198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01609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28122" y="4887218"/>
              <a:ext cx="368935" cy="205740"/>
            </a:xfrm>
            <a:custGeom>
              <a:avLst/>
              <a:gdLst/>
              <a:ahLst/>
              <a:cxnLst/>
              <a:rect l="l" t="t" r="r" b="b"/>
              <a:pathLst>
                <a:path w="368935" h="205739">
                  <a:moveTo>
                    <a:pt x="361683" y="0"/>
                  </a:moveTo>
                  <a:lnTo>
                    <a:pt x="0" y="150697"/>
                  </a:lnTo>
                  <a:lnTo>
                    <a:pt x="20154" y="191743"/>
                  </a:lnTo>
                  <a:lnTo>
                    <a:pt x="25768" y="200227"/>
                  </a:lnTo>
                  <a:lnTo>
                    <a:pt x="34454" y="205231"/>
                  </a:lnTo>
                  <a:lnTo>
                    <a:pt x="34061" y="203542"/>
                  </a:lnTo>
                  <a:lnTo>
                    <a:pt x="33858" y="201662"/>
                  </a:lnTo>
                  <a:lnTo>
                    <a:pt x="74513" y="164768"/>
                  </a:lnTo>
                  <a:lnTo>
                    <a:pt x="169171" y="148916"/>
                  </a:lnTo>
                  <a:lnTo>
                    <a:pt x="216991" y="140423"/>
                  </a:lnTo>
                  <a:lnTo>
                    <a:pt x="254520" y="128764"/>
                  </a:lnTo>
                  <a:lnTo>
                    <a:pt x="303132" y="103964"/>
                  </a:lnTo>
                  <a:lnTo>
                    <a:pt x="337934" y="70916"/>
                  </a:lnTo>
                  <a:lnTo>
                    <a:pt x="347617" y="56806"/>
                  </a:lnTo>
                  <a:lnTo>
                    <a:pt x="356215" y="44576"/>
                  </a:lnTo>
                  <a:lnTo>
                    <a:pt x="363365" y="33336"/>
                  </a:lnTo>
                  <a:lnTo>
                    <a:pt x="368702" y="22186"/>
                  </a:lnTo>
                  <a:lnTo>
                    <a:pt x="365124" y="10197"/>
                  </a:lnTo>
                  <a:lnTo>
                    <a:pt x="361683" y="0"/>
                  </a:lnTo>
                  <a:close/>
                </a:path>
              </a:pathLst>
            </a:custGeom>
            <a:solidFill>
              <a:srgbClr val="0C668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03671" y="4732982"/>
              <a:ext cx="390525" cy="363220"/>
            </a:xfrm>
            <a:custGeom>
              <a:avLst/>
              <a:gdLst/>
              <a:ahLst/>
              <a:cxnLst/>
              <a:rect l="l" t="t" r="r" b="b"/>
              <a:pathLst>
                <a:path w="390525" h="363220">
                  <a:moveTo>
                    <a:pt x="335171" y="0"/>
                  </a:moveTo>
                  <a:lnTo>
                    <a:pt x="329228" y="114"/>
                  </a:lnTo>
                  <a:lnTo>
                    <a:pt x="300294" y="3857"/>
                  </a:lnTo>
                  <a:lnTo>
                    <a:pt x="272262" y="11390"/>
                  </a:lnTo>
                  <a:lnTo>
                    <a:pt x="246650" y="19254"/>
                  </a:lnTo>
                  <a:lnTo>
                    <a:pt x="224973" y="23990"/>
                  </a:lnTo>
                  <a:lnTo>
                    <a:pt x="155903" y="29897"/>
                  </a:lnTo>
                  <a:lnTo>
                    <a:pt x="111515" y="39547"/>
                  </a:lnTo>
                  <a:lnTo>
                    <a:pt x="72231" y="58369"/>
                  </a:lnTo>
                  <a:lnTo>
                    <a:pt x="45873" y="90363"/>
                  </a:lnTo>
                  <a:lnTo>
                    <a:pt x="22976" y="140468"/>
                  </a:lnTo>
                  <a:lnTo>
                    <a:pt x="6648" y="198888"/>
                  </a:lnTo>
                  <a:lnTo>
                    <a:pt x="0" y="255830"/>
                  </a:lnTo>
                  <a:lnTo>
                    <a:pt x="6140" y="301497"/>
                  </a:lnTo>
                  <a:lnTo>
                    <a:pt x="26808" y="338577"/>
                  </a:lnTo>
                  <a:lnTo>
                    <a:pt x="58778" y="362559"/>
                  </a:lnTo>
                  <a:lnTo>
                    <a:pt x="68624" y="362838"/>
                  </a:lnTo>
                  <a:lnTo>
                    <a:pt x="65861" y="361828"/>
                  </a:lnTo>
                  <a:lnTo>
                    <a:pt x="59796" y="358203"/>
                  </a:lnTo>
                  <a:lnTo>
                    <a:pt x="53767" y="351073"/>
                  </a:lnTo>
                  <a:lnTo>
                    <a:pt x="51110" y="339547"/>
                  </a:lnTo>
                  <a:lnTo>
                    <a:pt x="57207" y="325981"/>
                  </a:lnTo>
                  <a:lnTo>
                    <a:pt x="91721" y="304730"/>
                  </a:lnTo>
                  <a:lnTo>
                    <a:pt x="141095" y="294883"/>
                  </a:lnTo>
                  <a:lnTo>
                    <a:pt x="186378" y="288877"/>
                  </a:lnTo>
                  <a:lnTo>
                    <a:pt x="234195" y="280380"/>
                  </a:lnTo>
                  <a:lnTo>
                    <a:pt x="271722" y="268719"/>
                  </a:lnTo>
                  <a:lnTo>
                    <a:pt x="320339" y="243920"/>
                  </a:lnTo>
                  <a:lnTo>
                    <a:pt x="355136" y="210883"/>
                  </a:lnTo>
                  <a:lnTo>
                    <a:pt x="379480" y="175174"/>
                  </a:lnTo>
                  <a:lnTo>
                    <a:pt x="389908" y="141465"/>
                  </a:lnTo>
                  <a:lnTo>
                    <a:pt x="388654" y="120412"/>
                  </a:lnTo>
                  <a:lnTo>
                    <a:pt x="385597" y="97088"/>
                  </a:lnTo>
                  <a:lnTo>
                    <a:pt x="382854" y="70806"/>
                  </a:lnTo>
                  <a:lnTo>
                    <a:pt x="379713" y="26679"/>
                  </a:lnTo>
                  <a:lnTo>
                    <a:pt x="347655" y="2349"/>
                  </a:lnTo>
                  <a:lnTo>
                    <a:pt x="341534" y="723"/>
                  </a:lnTo>
                  <a:lnTo>
                    <a:pt x="335171" y="0"/>
                  </a:lnTo>
                  <a:close/>
                </a:path>
              </a:pathLst>
            </a:custGeom>
            <a:solidFill>
              <a:srgbClr val="0C6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37882" y="4735347"/>
              <a:ext cx="356235" cy="360680"/>
            </a:xfrm>
            <a:custGeom>
              <a:avLst/>
              <a:gdLst/>
              <a:ahLst/>
              <a:cxnLst/>
              <a:rect l="l" t="t" r="r" b="b"/>
              <a:pathLst>
                <a:path w="356235" h="360679">
                  <a:moveTo>
                    <a:pt x="313484" y="0"/>
                  </a:moveTo>
                  <a:lnTo>
                    <a:pt x="319463" y="41254"/>
                  </a:lnTo>
                  <a:lnTo>
                    <a:pt x="322071" y="90123"/>
                  </a:lnTo>
                  <a:lnTo>
                    <a:pt x="317045" y="138248"/>
                  </a:lnTo>
                  <a:lnTo>
                    <a:pt x="300160" y="177289"/>
                  </a:lnTo>
                  <a:lnTo>
                    <a:pt x="227507" y="216188"/>
                  </a:lnTo>
                  <a:lnTo>
                    <a:pt x="175201" y="230110"/>
                  </a:lnTo>
                  <a:lnTo>
                    <a:pt x="120864" y="242983"/>
                  </a:lnTo>
                  <a:lnTo>
                    <a:pt x="70961" y="256786"/>
                  </a:lnTo>
                  <a:lnTo>
                    <a:pt x="31958" y="273497"/>
                  </a:lnTo>
                  <a:lnTo>
                    <a:pt x="5898" y="307001"/>
                  </a:lnTo>
                  <a:lnTo>
                    <a:pt x="0" y="343993"/>
                  </a:lnTo>
                  <a:lnTo>
                    <a:pt x="10585" y="353498"/>
                  </a:lnTo>
                  <a:lnTo>
                    <a:pt x="17699" y="358385"/>
                  </a:lnTo>
                  <a:lnTo>
                    <a:pt x="24567" y="360195"/>
                  </a:lnTo>
                  <a:lnTo>
                    <a:pt x="34404" y="360471"/>
                  </a:lnTo>
                  <a:lnTo>
                    <a:pt x="31649" y="359463"/>
                  </a:lnTo>
                  <a:lnTo>
                    <a:pt x="25585" y="355838"/>
                  </a:lnTo>
                  <a:lnTo>
                    <a:pt x="19555" y="348708"/>
                  </a:lnTo>
                  <a:lnTo>
                    <a:pt x="16899" y="337182"/>
                  </a:lnTo>
                  <a:lnTo>
                    <a:pt x="22996" y="323616"/>
                  </a:lnTo>
                  <a:lnTo>
                    <a:pt x="38027" y="311672"/>
                  </a:lnTo>
                  <a:lnTo>
                    <a:pt x="57510" y="302365"/>
                  </a:lnTo>
                  <a:lnTo>
                    <a:pt x="76958" y="296707"/>
                  </a:lnTo>
                  <a:lnTo>
                    <a:pt x="152167" y="286512"/>
                  </a:lnTo>
                  <a:lnTo>
                    <a:pt x="199984" y="278015"/>
                  </a:lnTo>
                  <a:lnTo>
                    <a:pt x="237511" y="266354"/>
                  </a:lnTo>
                  <a:lnTo>
                    <a:pt x="286128" y="241556"/>
                  </a:lnTo>
                  <a:lnTo>
                    <a:pt x="320925" y="208518"/>
                  </a:lnTo>
                  <a:lnTo>
                    <a:pt x="345269" y="172809"/>
                  </a:lnTo>
                  <a:lnTo>
                    <a:pt x="355697" y="139100"/>
                  </a:lnTo>
                  <a:lnTo>
                    <a:pt x="354443" y="118047"/>
                  </a:lnTo>
                  <a:lnTo>
                    <a:pt x="351386" y="94723"/>
                  </a:lnTo>
                  <a:lnTo>
                    <a:pt x="348643" y="68441"/>
                  </a:lnTo>
                  <a:lnTo>
                    <a:pt x="348331" y="38516"/>
                  </a:lnTo>
                  <a:lnTo>
                    <a:pt x="345502" y="24314"/>
                  </a:lnTo>
                  <a:lnTo>
                    <a:pt x="337793" y="13187"/>
                  </a:lnTo>
                  <a:lnTo>
                    <a:pt x="326632" y="5092"/>
                  </a:lnTo>
                  <a:lnTo>
                    <a:pt x="313484" y="0"/>
                  </a:lnTo>
                  <a:close/>
                </a:path>
              </a:pathLst>
            </a:custGeom>
            <a:solidFill>
              <a:srgbClr val="01609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18898" y="4751598"/>
              <a:ext cx="317500" cy="250190"/>
            </a:xfrm>
            <a:custGeom>
              <a:avLst/>
              <a:gdLst/>
              <a:ahLst/>
              <a:cxnLst/>
              <a:rect l="l" t="t" r="r" b="b"/>
              <a:pathLst>
                <a:path w="317500" h="250189">
                  <a:moveTo>
                    <a:pt x="281655" y="0"/>
                  </a:moveTo>
                  <a:lnTo>
                    <a:pt x="252782" y="7613"/>
                  </a:lnTo>
                  <a:lnTo>
                    <a:pt x="221052" y="19973"/>
                  </a:lnTo>
                  <a:lnTo>
                    <a:pt x="191365" y="28891"/>
                  </a:lnTo>
                  <a:lnTo>
                    <a:pt x="161563" y="32029"/>
                  </a:lnTo>
                  <a:lnTo>
                    <a:pt x="128225" y="35118"/>
                  </a:lnTo>
                  <a:lnTo>
                    <a:pt x="94390" y="42044"/>
                  </a:lnTo>
                  <a:lnTo>
                    <a:pt x="63095" y="56691"/>
                  </a:lnTo>
                  <a:lnTo>
                    <a:pt x="37750" y="87958"/>
                  </a:lnTo>
                  <a:lnTo>
                    <a:pt x="13954" y="139262"/>
                  </a:lnTo>
                  <a:lnTo>
                    <a:pt x="0" y="194692"/>
                  </a:lnTo>
                  <a:lnTo>
                    <a:pt x="4180" y="238339"/>
                  </a:lnTo>
                  <a:lnTo>
                    <a:pt x="16338" y="249795"/>
                  </a:lnTo>
                  <a:lnTo>
                    <a:pt x="33274" y="238468"/>
                  </a:lnTo>
                  <a:lnTo>
                    <a:pt x="64771" y="215027"/>
                  </a:lnTo>
                  <a:lnTo>
                    <a:pt x="120613" y="190143"/>
                  </a:lnTo>
                  <a:lnTo>
                    <a:pt x="184154" y="172096"/>
                  </a:lnTo>
                  <a:lnTo>
                    <a:pt x="233351" y="157629"/>
                  </a:lnTo>
                  <a:lnTo>
                    <a:pt x="269889" y="140131"/>
                  </a:lnTo>
                  <a:lnTo>
                    <a:pt x="311136" y="79670"/>
                  </a:lnTo>
                  <a:lnTo>
                    <a:pt x="317233" y="49330"/>
                  </a:lnTo>
                  <a:lnTo>
                    <a:pt x="314269" y="23902"/>
                  </a:lnTo>
                  <a:lnTo>
                    <a:pt x="302769" y="5319"/>
                  </a:lnTo>
                  <a:lnTo>
                    <a:pt x="281655" y="0"/>
                  </a:lnTo>
                  <a:close/>
                </a:path>
              </a:pathLst>
            </a:custGeom>
            <a:solidFill>
              <a:srgbClr val="0C668D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3803" y="2967059"/>
              <a:ext cx="468384" cy="32670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245272" y="37800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219" y="106"/>
                  </a:lnTo>
                  <a:lnTo>
                    <a:pt x="66" y="55"/>
                  </a:lnTo>
                  <a:close/>
                </a:path>
              </a:pathLst>
            </a:custGeom>
            <a:solidFill>
              <a:srgbClr val="D04E4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85" name="object 85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88" name="object 88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91" name="object 91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94" name="object 94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2786509" y="5"/>
            <a:ext cx="8439150" cy="8093709"/>
            <a:chOff x="2786509" y="5"/>
            <a:chExt cx="8439150" cy="8093709"/>
          </a:xfrm>
        </p:grpSpPr>
        <p:sp>
          <p:nvSpPr>
            <p:cNvPr id="97" name="object 97"/>
            <p:cNvSpPr/>
            <p:nvPr/>
          </p:nvSpPr>
          <p:spPr>
            <a:xfrm>
              <a:off x="4199763" y="5145011"/>
              <a:ext cx="438150" cy="370205"/>
            </a:xfrm>
            <a:custGeom>
              <a:avLst/>
              <a:gdLst/>
              <a:ahLst/>
              <a:cxnLst/>
              <a:rect l="l" t="t" r="r" b="b"/>
              <a:pathLst>
                <a:path w="438150" h="370204">
                  <a:moveTo>
                    <a:pt x="230924" y="363766"/>
                  </a:moveTo>
                  <a:lnTo>
                    <a:pt x="229196" y="361848"/>
                  </a:lnTo>
                  <a:lnTo>
                    <a:pt x="226936" y="361734"/>
                  </a:lnTo>
                  <a:lnTo>
                    <a:pt x="180682" y="350202"/>
                  </a:lnTo>
                  <a:lnTo>
                    <a:pt x="141681" y="328015"/>
                  </a:lnTo>
                  <a:lnTo>
                    <a:pt x="114668" y="306349"/>
                  </a:lnTo>
                  <a:lnTo>
                    <a:pt x="102793" y="294665"/>
                  </a:lnTo>
                  <a:lnTo>
                    <a:pt x="100215" y="294576"/>
                  </a:lnTo>
                  <a:lnTo>
                    <a:pt x="96901" y="297637"/>
                  </a:lnTo>
                  <a:lnTo>
                    <a:pt x="96799" y="300215"/>
                  </a:lnTo>
                  <a:lnTo>
                    <a:pt x="109855" y="313118"/>
                  </a:lnTo>
                  <a:lnTo>
                    <a:pt x="137922" y="335546"/>
                  </a:lnTo>
                  <a:lnTo>
                    <a:pt x="178231" y="358152"/>
                  </a:lnTo>
                  <a:lnTo>
                    <a:pt x="226517" y="369874"/>
                  </a:lnTo>
                  <a:lnTo>
                    <a:pt x="227164" y="369862"/>
                  </a:lnTo>
                  <a:lnTo>
                    <a:pt x="229120" y="369658"/>
                  </a:lnTo>
                  <a:lnTo>
                    <a:pt x="230708" y="368046"/>
                  </a:lnTo>
                  <a:lnTo>
                    <a:pt x="230924" y="363766"/>
                  </a:lnTo>
                  <a:close/>
                </a:path>
                <a:path w="438150" h="370204">
                  <a:moveTo>
                    <a:pt x="355320" y="349834"/>
                  </a:moveTo>
                  <a:lnTo>
                    <a:pt x="353364" y="347192"/>
                  </a:lnTo>
                  <a:lnTo>
                    <a:pt x="352945" y="346621"/>
                  </a:lnTo>
                  <a:lnTo>
                    <a:pt x="350977" y="346024"/>
                  </a:lnTo>
                  <a:lnTo>
                    <a:pt x="349326" y="346621"/>
                  </a:lnTo>
                  <a:lnTo>
                    <a:pt x="338188" y="345528"/>
                  </a:lnTo>
                  <a:lnTo>
                    <a:pt x="297586" y="333959"/>
                  </a:lnTo>
                  <a:lnTo>
                    <a:pt x="268909" y="296075"/>
                  </a:lnTo>
                  <a:lnTo>
                    <a:pt x="268820" y="276263"/>
                  </a:lnTo>
                  <a:lnTo>
                    <a:pt x="279273" y="254127"/>
                  </a:lnTo>
                  <a:lnTo>
                    <a:pt x="280631" y="252336"/>
                  </a:lnTo>
                  <a:lnTo>
                    <a:pt x="280276" y="249770"/>
                  </a:lnTo>
                  <a:lnTo>
                    <a:pt x="276682" y="247053"/>
                  </a:lnTo>
                  <a:lnTo>
                    <a:pt x="274116" y="247408"/>
                  </a:lnTo>
                  <a:lnTo>
                    <a:pt x="272757" y="249199"/>
                  </a:lnTo>
                  <a:lnTo>
                    <a:pt x="262636" y="268262"/>
                  </a:lnTo>
                  <a:lnTo>
                    <a:pt x="259816" y="288404"/>
                  </a:lnTo>
                  <a:lnTo>
                    <a:pt x="262572" y="301040"/>
                  </a:lnTo>
                  <a:lnTo>
                    <a:pt x="260134" y="301929"/>
                  </a:lnTo>
                  <a:lnTo>
                    <a:pt x="246621" y="304927"/>
                  </a:lnTo>
                  <a:lnTo>
                    <a:pt x="226936" y="306044"/>
                  </a:lnTo>
                  <a:lnTo>
                    <a:pt x="203276" y="302145"/>
                  </a:lnTo>
                  <a:lnTo>
                    <a:pt x="190957" y="294398"/>
                  </a:lnTo>
                  <a:lnTo>
                    <a:pt x="183007" y="281622"/>
                  </a:lnTo>
                  <a:lnTo>
                    <a:pt x="178092" y="266128"/>
                  </a:lnTo>
                  <a:lnTo>
                    <a:pt x="172999" y="240614"/>
                  </a:lnTo>
                  <a:lnTo>
                    <a:pt x="170942" y="232689"/>
                  </a:lnTo>
                  <a:lnTo>
                    <a:pt x="168211" y="226707"/>
                  </a:lnTo>
                  <a:lnTo>
                    <a:pt x="164350" y="222885"/>
                  </a:lnTo>
                  <a:lnTo>
                    <a:pt x="155765" y="219887"/>
                  </a:lnTo>
                  <a:lnTo>
                    <a:pt x="148094" y="220281"/>
                  </a:lnTo>
                  <a:lnTo>
                    <a:pt x="141897" y="222694"/>
                  </a:lnTo>
                  <a:lnTo>
                    <a:pt x="137680" y="225806"/>
                  </a:lnTo>
                  <a:lnTo>
                    <a:pt x="136080" y="227393"/>
                  </a:lnTo>
                  <a:lnTo>
                    <a:pt x="136067" y="229971"/>
                  </a:lnTo>
                  <a:lnTo>
                    <a:pt x="139230" y="233184"/>
                  </a:lnTo>
                  <a:lnTo>
                    <a:pt x="141820" y="233197"/>
                  </a:lnTo>
                  <a:lnTo>
                    <a:pt x="150812" y="224485"/>
                  </a:lnTo>
                  <a:lnTo>
                    <a:pt x="163118" y="231597"/>
                  </a:lnTo>
                  <a:lnTo>
                    <a:pt x="176098" y="286105"/>
                  </a:lnTo>
                  <a:lnTo>
                    <a:pt x="212458" y="312699"/>
                  </a:lnTo>
                  <a:lnTo>
                    <a:pt x="233527" y="314312"/>
                  </a:lnTo>
                  <a:lnTo>
                    <a:pt x="242722" y="313728"/>
                  </a:lnTo>
                  <a:lnTo>
                    <a:pt x="252996" y="312153"/>
                  </a:lnTo>
                  <a:lnTo>
                    <a:pt x="260972" y="310222"/>
                  </a:lnTo>
                  <a:lnTo>
                    <a:pt x="264477" y="309105"/>
                  </a:lnTo>
                  <a:lnTo>
                    <a:pt x="275920" y="328295"/>
                  </a:lnTo>
                  <a:lnTo>
                    <a:pt x="292049" y="340296"/>
                  </a:lnTo>
                  <a:lnTo>
                    <a:pt x="314045" y="348742"/>
                  </a:lnTo>
                  <a:lnTo>
                    <a:pt x="335622" y="353504"/>
                  </a:lnTo>
                  <a:lnTo>
                    <a:pt x="350469" y="354469"/>
                  </a:lnTo>
                  <a:lnTo>
                    <a:pt x="351751" y="354342"/>
                  </a:lnTo>
                  <a:lnTo>
                    <a:pt x="352666" y="354088"/>
                  </a:lnTo>
                  <a:lnTo>
                    <a:pt x="354952" y="352386"/>
                  </a:lnTo>
                  <a:lnTo>
                    <a:pt x="355320" y="349834"/>
                  </a:lnTo>
                  <a:close/>
                </a:path>
                <a:path w="438150" h="370204">
                  <a:moveTo>
                    <a:pt x="369671" y="57150"/>
                  </a:moveTo>
                  <a:lnTo>
                    <a:pt x="368300" y="54952"/>
                  </a:lnTo>
                  <a:lnTo>
                    <a:pt x="366115" y="54444"/>
                  </a:lnTo>
                  <a:lnTo>
                    <a:pt x="348538" y="43726"/>
                  </a:lnTo>
                  <a:lnTo>
                    <a:pt x="338734" y="26797"/>
                  </a:lnTo>
                  <a:lnTo>
                    <a:pt x="334479" y="11061"/>
                  </a:lnTo>
                  <a:lnTo>
                    <a:pt x="333540" y="3962"/>
                  </a:lnTo>
                  <a:lnTo>
                    <a:pt x="333400" y="1714"/>
                  </a:lnTo>
                  <a:lnTo>
                    <a:pt x="331470" y="0"/>
                  </a:lnTo>
                  <a:lnTo>
                    <a:pt x="327126" y="330"/>
                  </a:lnTo>
                  <a:lnTo>
                    <a:pt x="325247" y="2197"/>
                  </a:lnTo>
                  <a:lnTo>
                    <a:pt x="325386" y="4445"/>
                  </a:lnTo>
                  <a:lnTo>
                    <a:pt x="343204" y="50165"/>
                  </a:lnTo>
                  <a:lnTo>
                    <a:pt x="364731" y="62509"/>
                  </a:lnTo>
                  <a:lnTo>
                    <a:pt x="365620" y="62484"/>
                  </a:lnTo>
                  <a:lnTo>
                    <a:pt x="367309" y="62306"/>
                  </a:lnTo>
                  <a:lnTo>
                    <a:pt x="368769" y="61087"/>
                  </a:lnTo>
                  <a:lnTo>
                    <a:pt x="369671" y="57150"/>
                  </a:lnTo>
                  <a:close/>
                </a:path>
                <a:path w="438150" h="370204">
                  <a:moveTo>
                    <a:pt x="378269" y="258356"/>
                  </a:moveTo>
                  <a:lnTo>
                    <a:pt x="376262" y="254330"/>
                  </a:lnTo>
                  <a:lnTo>
                    <a:pt x="373811" y="253517"/>
                  </a:lnTo>
                  <a:lnTo>
                    <a:pt x="367372" y="256413"/>
                  </a:lnTo>
                  <a:lnTo>
                    <a:pt x="357276" y="259422"/>
                  </a:lnTo>
                  <a:lnTo>
                    <a:pt x="345617" y="259880"/>
                  </a:lnTo>
                  <a:lnTo>
                    <a:pt x="336537" y="254088"/>
                  </a:lnTo>
                  <a:lnTo>
                    <a:pt x="333806" y="249783"/>
                  </a:lnTo>
                  <a:lnTo>
                    <a:pt x="322084" y="217551"/>
                  </a:lnTo>
                  <a:lnTo>
                    <a:pt x="313423" y="200837"/>
                  </a:lnTo>
                  <a:lnTo>
                    <a:pt x="301244" y="187807"/>
                  </a:lnTo>
                  <a:lnTo>
                    <a:pt x="284327" y="181787"/>
                  </a:lnTo>
                  <a:lnTo>
                    <a:pt x="261607" y="183515"/>
                  </a:lnTo>
                  <a:lnTo>
                    <a:pt x="243840" y="191884"/>
                  </a:lnTo>
                  <a:lnTo>
                    <a:pt x="231686" y="206400"/>
                  </a:lnTo>
                  <a:lnTo>
                    <a:pt x="230708" y="209753"/>
                  </a:lnTo>
                  <a:lnTo>
                    <a:pt x="224294" y="190855"/>
                  </a:lnTo>
                  <a:lnTo>
                    <a:pt x="205130" y="175348"/>
                  </a:lnTo>
                  <a:lnTo>
                    <a:pt x="193154" y="172681"/>
                  </a:lnTo>
                  <a:lnTo>
                    <a:pt x="182524" y="172046"/>
                  </a:lnTo>
                  <a:lnTo>
                    <a:pt x="172110" y="172885"/>
                  </a:lnTo>
                  <a:lnTo>
                    <a:pt x="148386" y="176580"/>
                  </a:lnTo>
                  <a:lnTo>
                    <a:pt x="132981" y="178447"/>
                  </a:lnTo>
                  <a:lnTo>
                    <a:pt x="113601" y="179806"/>
                  </a:lnTo>
                  <a:lnTo>
                    <a:pt x="89281" y="180251"/>
                  </a:lnTo>
                  <a:lnTo>
                    <a:pt x="46799" y="172694"/>
                  </a:lnTo>
                  <a:lnTo>
                    <a:pt x="22415" y="156349"/>
                  </a:lnTo>
                  <a:lnTo>
                    <a:pt x="11264" y="139687"/>
                  </a:lnTo>
                  <a:lnTo>
                    <a:pt x="8432" y="131229"/>
                  </a:lnTo>
                  <a:lnTo>
                    <a:pt x="8039" y="129019"/>
                  </a:lnTo>
                  <a:lnTo>
                    <a:pt x="5956" y="127533"/>
                  </a:lnTo>
                  <a:lnTo>
                    <a:pt x="1473" y="128346"/>
                  </a:lnTo>
                  <a:lnTo>
                    <a:pt x="0" y="130467"/>
                  </a:lnTo>
                  <a:lnTo>
                    <a:pt x="406" y="132689"/>
                  </a:lnTo>
                  <a:lnTo>
                    <a:pt x="3365" y="141554"/>
                  </a:lnTo>
                  <a:lnTo>
                    <a:pt x="15621" y="160578"/>
                  </a:lnTo>
                  <a:lnTo>
                    <a:pt x="42481" y="179590"/>
                  </a:lnTo>
                  <a:lnTo>
                    <a:pt x="89230" y="188417"/>
                  </a:lnTo>
                  <a:lnTo>
                    <a:pt x="114020" y="187960"/>
                  </a:lnTo>
                  <a:lnTo>
                    <a:pt x="133769" y="186575"/>
                  </a:lnTo>
                  <a:lnTo>
                    <a:pt x="149466" y="184670"/>
                  </a:lnTo>
                  <a:lnTo>
                    <a:pt x="173101" y="180987"/>
                  </a:lnTo>
                  <a:lnTo>
                    <a:pt x="182689" y="180200"/>
                  </a:lnTo>
                  <a:lnTo>
                    <a:pt x="218300" y="196799"/>
                  </a:lnTo>
                  <a:lnTo>
                    <a:pt x="225996" y="239039"/>
                  </a:lnTo>
                  <a:lnTo>
                    <a:pt x="225310" y="250494"/>
                  </a:lnTo>
                  <a:lnTo>
                    <a:pt x="226936" y="252514"/>
                  </a:lnTo>
                  <a:lnTo>
                    <a:pt x="230035" y="252742"/>
                  </a:lnTo>
                  <a:lnTo>
                    <a:pt x="231914" y="252539"/>
                  </a:lnTo>
                  <a:lnTo>
                    <a:pt x="233464" y="251053"/>
                  </a:lnTo>
                  <a:lnTo>
                    <a:pt x="234213" y="237947"/>
                  </a:lnTo>
                  <a:lnTo>
                    <a:pt x="233603" y="229730"/>
                  </a:lnTo>
                  <a:lnTo>
                    <a:pt x="264210" y="191287"/>
                  </a:lnTo>
                  <a:lnTo>
                    <a:pt x="283743" y="189928"/>
                  </a:lnTo>
                  <a:lnTo>
                    <a:pt x="297345" y="195084"/>
                  </a:lnTo>
                  <a:lnTo>
                    <a:pt x="307416" y="206514"/>
                  </a:lnTo>
                  <a:lnTo>
                    <a:pt x="314909" y="221500"/>
                  </a:lnTo>
                  <a:lnTo>
                    <a:pt x="320776" y="237324"/>
                  </a:lnTo>
                  <a:lnTo>
                    <a:pt x="326415" y="253377"/>
                  </a:lnTo>
                  <a:lnTo>
                    <a:pt x="329641" y="258457"/>
                  </a:lnTo>
                  <a:lnTo>
                    <a:pt x="334594" y="263906"/>
                  </a:lnTo>
                  <a:lnTo>
                    <a:pt x="340626" y="267030"/>
                  </a:lnTo>
                  <a:lnTo>
                    <a:pt x="347281" y="268287"/>
                  </a:lnTo>
                  <a:lnTo>
                    <a:pt x="354126" y="268122"/>
                  </a:lnTo>
                  <a:lnTo>
                    <a:pt x="364921" y="266992"/>
                  </a:lnTo>
                  <a:lnTo>
                    <a:pt x="377456" y="260807"/>
                  </a:lnTo>
                  <a:lnTo>
                    <a:pt x="378269" y="258356"/>
                  </a:lnTo>
                  <a:close/>
                </a:path>
                <a:path w="438150" h="370204">
                  <a:moveTo>
                    <a:pt x="432054" y="118681"/>
                  </a:moveTo>
                  <a:lnTo>
                    <a:pt x="389128" y="96710"/>
                  </a:lnTo>
                  <a:lnTo>
                    <a:pt x="372567" y="93891"/>
                  </a:lnTo>
                  <a:lnTo>
                    <a:pt x="361086" y="97205"/>
                  </a:lnTo>
                  <a:lnTo>
                    <a:pt x="353237" y="103771"/>
                  </a:lnTo>
                  <a:lnTo>
                    <a:pt x="348691" y="110337"/>
                  </a:lnTo>
                  <a:lnTo>
                    <a:pt x="347091" y="113626"/>
                  </a:lnTo>
                  <a:lnTo>
                    <a:pt x="346278" y="115735"/>
                  </a:lnTo>
                  <a:lnTo>
                    <a:pt x="347319" y="118084"/>
                  </a:lnTo>
                  <a:lnTo>
                    <a:pt x="351510" y="119710"/>
                  </a:lnTo>
                  <a:lnTo>
                    <a:pt x="353872" y="118681"/>
                  </a:lnTo>
                  <a:lnTo>
                    <a:pt x="360362" y="102666"/>
                  </a:lnTo>
                  <a:lnTo>
                    <a:pt x="372948" y="102031"/>
                  </a:lnTo>
                  <a:lnTo>
                    <a:pt x="385445" y="104089"/>
                  </a:lnTo>
                  <a:lnTo>
                    <a:pt x="400481" y="109664"/>
                  </a:lnTo>
                  <a:lnTo>
                    <a:pt x="414845" y="116446"/>
                  </a:lnTo>
                  <a:lnTo>
                    <a:pt x="426135" y="122567"/>
                  </a:lnTo>
                  <a:lnTo>
                    <a:pt x="426999" y="122732"/>
                  </a:lnTo>
                  <a:lnTo>
                    <a:pt x="427824" y="122643"/>
                  </a:lnTo>
                  <a:lnTo>
                    <a:pt x="429082" y="122516"/>
                  </a:lnTo>
                  <a:lnTo>
                    <a:pt x="430250" y="121805"/>
                  </a:lnTo>
                  <a:lnTo>
                    <a:pt x="432054" y="118681"/>
                  </a:lnTo>
                  <a:close/>
                </a:path>
                <a:path w="438150" h="370204">
                  <a:moveTo>
                    <a:pt x="437692" y="262585"/>
                  </a:moveTo>
                  <a:lnTo>
                    <a:pt x="436600" y="260616"/>
                  </a:lnTo>
                  <a:lnTo>
                    <a:pt x="424256" y="227977"/>
                  </a:lnTo>
                  <a:lnTo>
                    <a:pt x="403174" y="194462"/>
                  </a:lnTo>
                  <a:lnTo>
                    <a:pt x="370243" y="165201"/>
                  </a:lnTo>
                  <a:lnTo>
                    <a:pt x="345630" y="155879"/>
                  </a:lnTo>
                  <a:lnTo>
                    <a:pt x="344919" y="153504"/>
                  </a:lnTo>
                  <a:lnTo>
                    <a:pt x="312051" y="131889"/>
                  </a:lnTo>
                  <a:lnTo>
                    <a:pt x="296443" y="108991"/>
                  </a:lnTo>
                  <a:lnTo>
                    <a:pt x="297649" y="102679"/>
                  </a:lnTo>
                  <a:lnTo>
                    <a:pt x="302539" y="88176"/>
                  </a:lnTo>
                  <a:lnTo>
                    <a:pt x="304558" y="80695"/>
                  </a:lnTo>
                  <a:lnTo>
                    <a:pt x="305727" y="72453"/>
                  </a:lnTo>
                  <a:lnTo>
                    <a:pt x="305562" y="63296"/>
                  </a:lnTo>
                  <a:lnTo>
                    <a:pt x="299681" y="47294"/>
                  </a:lnTo>
                  <a:lnTo>
                    <a:pt x="288531" y="35928"/>
                  </a:lnTo>
                  <a:lnTo>
                    <a:pt x="275971" y="28460"/>
                  </a:lnTo>
                  <a:lnTo>
                    <a:pt x="263893" y="23418"/>
                  </a:lnTo>
                  <a:lnTo>
                    <a:pt x="261962" y="22098"/>
                  </a:lnTo>
                  <a:lnTo>
                    <a:pt x="259943" y="22034"/>
                  </a:lnTo>
                  <a:lnTo>
                    <a:pt x="256654" y="24523"/>
                  </a:lnTo>
                  <a:lnTo>
                    <a:pt x="256286" y="27076"/>
                  </a:lnTo>
                  <a:lnTo>
                    <a:pt x="258559" y="30086"/>
                  </a:lnTo>
                  <a:lnTo>
                    <a:pt x="271754" y="35509"/>
                  </a:lnTo>
                  <a:lnTo>
                    <a:pt x="282714" y="41833"/>
                  </a:lnTo>
                  <a:lnTo>
                    <a:pt x="292404" y="51219"/>
                  </a:lnTo>
                  <a:lnTo>
                    <a:pt x="297434" y="64147"/>
                  </a:lnTo>
                  <a:lnTo>
                    <a:pt x="297573" y="72021"/>
                  </a:lnTo>
                  <a:lnTo>
                    <a:pt x="296519" y="79209"/>
                  </a:lnTo>
                  <a:lnTo>
                    <a:pt x="294690" y="85915"/>
                  </a:lnTo>
                  <a:lnTo>
                    <a:pt x="289775" y="100482"/>
                  </a:lnTo>
                  <a:lnTo>
                    <a:pt x="288290" y="108559"/>
                  </a:lnTo>
                  <a:lnTo>
                    <a:pt x="289191" y="116687"/>
                  </a:lnTo>
                  <a:lnTo>
                    <a:pt x="293624" y="125018"/>
                  </a:lnTo>
                  <a:lnTo>
                    <a:pt x="306324" y="137756"/>
                  </a:lnTo>
                  <a:lnTo>
                    <a:pt x="318363" y="146723"/>
                  </a:lnTo>
                  <a:lnTo>
                    <a:pt x="288671" y="143090"/>
                  </a:lnTo>
                  <a:lnTo>
                    <a:pt x="252374" y="141617"/>
                  </a:lnTo>
                  <a:lnTo>
                    <a:pt x="239382" y="141744"/>
                  </a:lnTo>
                  <a:lnTo>
                    <a:pt x="236740" y="133629"/>
                  </a:lnTo>
                  <a:lnTo>
                    <a:pt x="241173" y="128308"/>
                  </a:lnTo>
                  <a:lnTo>
                    <a:pt x="256349" y="112991"/>
                  </a:lnTo>
                  <a:lnTo>
                    <a:pt x="257454" y="98818"/>
                  </a:lnTo>
                  <a:lnTo>
                    <a:pt x="235699" y="88150"/>
                  </a:lnTo>
                  <a:lnTo>
                    <a:pt x="232270" y="85725"/>
                  </a:lnTo>
                  <a:lnTo>
                    <a:pt x="228561" y="79959"/>
                  </a:lnTo>
                  <a:lnTo>
                    <a:pt x="228447" y="72974"/>
                  </a:lnTo>
                  <a:lnTo>
                    <a:pt x="229895" y="67056"/>
                  </a:lnTo>
                  <a:lnTo>
                    <a:pt x="231787" y="62445"/>
                  </a:lnTo>
                  <a:lnTo>
                    <a:pt x="230886" y="60020"/>
                  </a:lnTo>
                  <a:lnTo>
                    <a:pt x="226783" y="58153"/>
                  </a:lnTo>
                  <a:lnTo>
                    <a:pt x="224370" y="59055"/>
                  </a:lnTo>
                  <a:lnTo>
                    <a:pt x="223443" y="61099"/>
                  </a:lnTo>
                  <a:lnTo>
                    <a:pt x="221983" y="64985"/>
                  </a:lnTo>
                  <a:lnTo>
                    <a:pt x="220179" y="73418"/>
                  </a:lnTo>
                  <a:lnTo>
                    <a:pt x="221043" y="83515"/>
                  </a:lnTo>
                  <a:lnTo>
                    <a:pt x="227545" y="92392"/>
                  </a:lnTo>
                  <a:lnTo>
                    <a:pt x="231521" y="95199"/>
                  </a:lnTo>
                  <a:lnTo>
                    <a:pt x="246341" y="102463"/>
                  </a:lnTo>
                  <a:lnTo>
                    <a:pt x="248856" y="104000"/>
                  </a:lnTo>
                  <a:lnTo>
                    <a:pt x="248437" y="109372"/>
                  </a:lnTo>
                  <a:lnTo>
                    <a:pt x="237439" y="120764"/>
                  </a:lnTo>
                  <a:lnTo>
                    <a:pt x="232994" y="127254"/>
                  </a:lnTo>
                  <a:lnTo>
                    <a:pt x="230606" y="135102"/>
                  </a:lnTo>
                  <a:lnTo>
                    <a:pt x="231394" y="141808"/>
                  </a:lnTo>
                  <a:lnTo>
                    <a:pt x="215506" y="141947"/>
                  </a:lnTo>
                  <a:lnTo>
                    <a:pt x="171259" y="143383"/>
                  </a:lnTo>
                  <a:lnTo>
                    <a:pt x="164553" y="137972"/>
                  </a:lnTo>
                  <a:lnTo>
                    <a:pt x="167944" y="118630"/>
                  </a:lnTo>
                  <a:lnTo>
                    <a:pt x="181089" y="106045"/>
                  </a:lnTo>
                  <a:lnTo>
                    <a:pt x="184658" y="99225"/>
                  </a:lnTo>
                  <a:lnTo>
                    <a:pt x="187147" y="89242"/>
                  </a:lnTo>
                  <a:lnTo>
                    <a:pt x="184835" y="80848"/>
                  </a:lnTo>
                  <a:lnTo>
                    <a:pt x="179832" y="74383"/>
                  </a:lnTo>
                  <a:lnTo>
                    <a:pt x="174282" y="70243"/>
                  </a:lnTo>
                  <a:lnTo>
                    <a:pt x="172300" y="69151"/>
                  </a:lnTo>
                  <a:lnTo>
                    <a:pt x="169824" y="69850"/>
                  </a:lnTo>
                  <a:lnTo>
                    <a:pt x="167627" y="73787"/>
                  </a:lnTo>
                  <a:lnTo>
                    <a:pt x="168338" y="76276"/>
                  </a:lnTo>
                  <a:lnTo>
                    <a:pt x="170294" y="77368"/>
                  </a:lnTo>
                  <a:lnTo>
                    <a:pt x="172427" y="78803"/>
                  </a:lnTo>
                  <a:lnTo>
                    <a:pt x="176187" y="82473"/>
                  </a:lnTo>
                  <a:lnTo>
                    <a:pt x="178777" y="88112"/>
                  </a:lnTo>
                  <a:lnTo>
                    <a:pt x="177431" y="95440"/>
                  </a:lnTo>
                  <a:lnTo>
                    <a:pt x="174485" y="101066"/>
                  </a:lnTo>
                  <a:lnTo>
                    <a:pt x="160362" y="114592"/>
                  </a:lnTo>
                  <a:lnTo>
                    <a:pt x="158648" y="124409"/>
                  </a:lnTo>
                  <a:lnTo>
                    <a:pt x="158673" y="135737"/>
                  </a:lnTo>
                  <a:lnTo>
                    <a:pt x="161645" y="143700"/>
                  </a:lnTo>
                  <a:lnTo>
                    <a:pt x="145173" y="144221"/>
                  </a:lnTo>
                  <a:lnTo>
                    <a:pt x="89522" y="141897"/>
                  </a:lnTo>
                  <a:lnTo>
                    <a:pt x="57378" y="117525"/>
                  </a:lnTo>
                  <a:lnTo>
                    <a:pt x="48475" y="76733"/>
                  </a:lnTo>
                  <a:lnTo>
                    <a:pt x="48869" y="66497"/>
                  </a:lnTo>
                  <a:lnTo>
                    <a:pt x="47205" y="64516"/>
                  </a:lnTo>
                  <a:lnTo>
                    <a:pt x="42722" y="64122"/>
                  </a:lnTo>
                  <a:lnTo>
                    <a:pt x="40741" y="65760"/>
                  </a:lnTo>
                  <a:lnTo>
                    <a:pt x="40284" y="77482"/>
                  </a:lnTo>
                  <a:lnTo>
                    <a:pt x="42341" y="97942"/>
                  </a:lnTo>
                  <a:lnTo>
                    <a:pt x="48031" y="114808"/>
                  </a:lnTo>
                  <a:lnTo>
                    <a:pt x="36588" y="97282"/>
                  </a:lnTo>
                  <a:lnTo>
                    <a:pt x="29921" y="80924"/>
                  </a:lnTo>
                  <a:lnTo>
                    <a:pt x="27965" y="73901"/>
                  </a:lnTo>
                  <a:lnTo>
                    <a:pt x="27495" y="71704"/>
                  </a:lnTo>
                  <a:lnTo>
                    <a:pt x="25361" y="70256"/>
                  </a:lnTo>
                  <a:lnTo>
                    <a:pt x="20929" y="71183"/>
                  </a:lnTo>
                  <a:lnTo>
                    <a:pt x="19507" y="73329"/>
                  </a:lnTo>
                  <a:lnTo>
                    <a:pt x="19964" y="75539"/>
                  </a:lnTo>
                  <a:lnTo>
                    <a:pt x="43472" y="122643"/>
                  </a:lnTo>
                  <a:lnTo>
                    <a:pt x="67221" y="141376"/>
                  </a:lnTo>
                  <a:lnTo>
                    <a:pt x="68643" y="143002"/>
                  </a:lnTo>
                  <a:lnTo>
                    <a:pt x="85826" y="149517"/>
                  </a:lnTo>
                  <a:lnTo>
                    <a:pt x="110921" y="152273"/>
                  </a:lnTo>
                  <a:lnTo>
                    <a:pt x="142671" y="152450"/>
                  </a:lnTo>
                  <a:lnTo>
                    <a:pt x="168910" y="151612"/>
                  </a:lnTo>
                  <a:lnTo>
                    <a:pt x="169341" y="151714"/>
                  </a:lnTo>
                  <a:lnTo>
                    <a:pt x="170332" y="151612"/>
                  </a:lnTo>
                  <a:lnTo>
                    <a:pt x="170992" y="151549"/>
                  </a:lnTo>
                  <a:lnTo>
                    <a:pt x="215480" y="150114"/>
                  </a:lnTo>
                  <a:lnTo>
                    <a:pt x="251980" y="149783"/>
                  </a:lnTo>
                  <a:lnTo>
                    <a:pt x="287820" y="151206"/>
                  </a:lnTo>
                  <a:lnTo>
                    <a:pt x="366039" y="172262"/>
                  </a:lnTo>
                  <a:lnTo>
                    <a:pt x="397116" y="200012"/>
                  </a:lnTo>
                  <a:lnTo>
                    <a:pt x="428180" y="260997"/>
                  </a:lnTo>
                  <a:lnTo>
                    <a:pt x="428777" y="263017"/>
                  </a:lnTo>
                  <a:lnTo>
                    <a:pt x="430136" y="265747"/>
                  </a:lnTo>
                  <a:lnTo>
                    <a:pt x="431850" y="266623"/>
                  </a:lnTo>
                  <a:lnTo>
                    <a:pt x="433489" y="266446"/>
                  </a:lnTo>
                  <a:lnTo>
                    <a:pt x="433984" y="266395"/>
                  </a:lnTo>
                  <a:lnTo>
                    <a:pt x="436905" y="264896"/>
                  </a:lnTo>
                  <a:lnTo>
                    <a:pt x="437692" y="262585"/>
                  </a:lnTo>
                  <a:close/>
                </a:path>
              </a:pathLst>
            </a:custGeom>
            <a:solidFill>
              <a:srgbClr val="01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3617" y="4760948"/>
              <a:ext cx="157708" cy="18174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7004" y="4778223"/>
              <a:ext cx="146498" cy="17463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6341" y="4725151"/>
              <a:ext cx="191063" cy="215742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9832" y="4726908"/>
              <a:ext cx="147571" cy="18649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40492" y="4798787"/>
              <a:ext cx="140532" cy="140801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46598" y="4756182"/>
              <a:ext cx="81095" cy="7020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08254" y="4734964"/>
              <a:ext cx="97893" cy="10402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73898" y="2987349"/>
              <a:ext cx="451806" cy="29886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2792859" y="2696728"/>
              <a:ext cx="3065145" cy="3369945"/>
            </a:xfrm>
            <a:custGeom>
              <a:avLst/>
              <a:gdLst/>
              <a:ahLst/>
              <a:cxnLst/>
              <a:rect l="l" t="t" r="r" b="b"/>
              <a:pathLst>
                <a:path w="3065145" h="3369945">
                  <a:moveTo>
                    <a:pt x="0" y="288086"/>
                  </a:moveTo>
                  <a:lnTo>
                    <a:pt x="323850" y="3369360"/>
                  </a:lnTo>
                  <a:lnTo>
                    <a:pt x="3064814" y="3081274"/>
                  </a:lnTo>
                  <a:lnTo>
                    <a:pt x="2740952" y="0"/>
                  </a:lnTo>
                  <a:lnTo>
                    <a:pt x="0" y="2880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958702" y="5"/>
              <a:ext cx="266700" cy="8093709"/>
            </a:xfrm>
            <a:custGeom>
              <a:avLst/>
              <a:gdLst/>
              <a:ahLst/>
              <a:cxnLst/>
              <a:rect l="l" t="t" r="r" b="b"/>
              <a:pathLst>
                <a:path w="266700" h="8093709">
                  <a:moveTo>
                    <a:pt x="76200" y="266700"/>
                  </a:moveTo>
                  <a:lnTo>
                    <a:pt x="266700" y="266700"/>
                  </a:lnTo>
                </a:path>
                <a:path w="266700" h="8093709">
                  <a:moveTo>
                    <a:pt x="76200" y="7826705"/>
                  </a:moveTo>
                  <a:lnTo>
                    <a:pt x="266700" y="7826705"/>
                  </a:lnTo>
                </a:path>
                <a:path w="266700" h="8093709">
                  <a:moveTo>
                    <a:pt x="0" y="190500"/>
                  </a:moveTo>
                  <a:lnTo>
                    <a:pt x="0" y="0"/>
                  </a:lnTo>
                </a:path>
                <a:path w="266700" h="8093709">
                  <a:moveTo>
                    <a:pt x="0" y="7902905"/>
                  </a:moveTo>
                  <a:lnTo>
                    <a:pt x="0" y="8093405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958702" y="5"/>
              <a:ext cx="266700" cy="8093709"/>
            </a:xfrm>
            <a:custGeom>
              <a:avLst/>
              <a:gdLst/>
              <a:ahLst/>
              <a:cxnLst/>
              <a:rect l="l" t="t" r="r" b="b"/>
              <a:pathLst>
                <a:path w="266700" h="8093709">
                  <a:moveTo>
                    <a:pt x="76200" y="266700"/>
                  </a:moveTo>
                  <a:lnTo>
                    <a:pt x="266700" y="266700"/>
                  </a:lnTo>
                </a:path>
                <a:path w="266700" h="8093709">
                  <a:moveTo>
                    <a:pt x="76200" y="7826705"/>
                  </a:moveTo>
                  <a:lnTo>
                    <a:pt x="266700" y="7826705"/>
                  </a:lnTo>
                </a:path>
                <a:path w="266700" h="8093709">
                  <a:moveTo>
                    <a:pt x="0" y="190500"/>
                  </a:moveTo>
                  <a:lnTo>
                    <a:pt x="0" y="0"/>
                  </a:lnTo>
                </a:path>
                <a:path w="266700" h="8093709">
                  <a:moveTo>
                    <a:pt x="0" y="7902905"/>
                  </a:moveTo>
                  <a:lnTo>
                    <a:pt x="0" y="80934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810" y="86690"/>
            <a:ext cx="5929859" cy="7912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57999" y="3061140"/>
            <a:ext cx="7120255" cy="31388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algn="just">
              <a:lnSpc>
                <a:spcPct val="105900"/>
              </a:lnSpc>
              <a:spcBef>
                <a:spcPts val="5"/>
              </a:spcBef>
            </a:pPr>
            <a:r>
              <a:rPr sz="1700" spc="-265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17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Verdana"/>
                <a:cs typeface="Verdana"/>
              </a:rPr>
              <a:t>Coordinamento 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Nazionale </a:t>
            </a: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dei </a:t>
            </a:r>
            <a:r>
              <a:rPr sz="1700" spc="-80" dirty="0">
                <a:solidFill>
                  <a:srgbClr val="FFFFFF"/>
                </a:solidFill>
                <a:latin typeface="Verdana"/>
                <a:cs typeface="Verdana"/>
              </a:rPr>
              <a:t>Docenti 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Universitari </a:t>
            </a:r>
            <a:r>
              <a:rPr sz="1700" spc="-85" dirty="0">
                <a:solidFill>
                  <a:srgbClr val="FFFFFF"/>
                </a:solidFill>
                <a:latin typeface="Verdana"/>
                <a:cs typeface="Verdana"/>
              </a:rPr>
              <a:t>di 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Gastroenterologia 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04" dirty="0">
                <a:solidFill>
                  <a:srgbClr val="FFFFFF"/>
                </a:solidFill>
                <a:latin typeface="Verdana"/>
                <a:cs typeface="Verdana"/>
              </a:rPr>
              <a:t>(UNIGASTRO)</a:t>
            </a:r>
            <a:r>
              <a:rPr sz="17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è</a:t>
            </a:r>
            <a:r>
              <a:rPr sz="17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Verdana"/>
                <a:cs typeface="Verdana"/>
              </a:rPr>
              <a:t>un’associazione</a:t>
            </a:r>
            <a:r>
              <a:rPr sz="17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60" dirty="0">
                <a:solidFill>
                  <a:srgbClr val="FFFFFF"/>
                </a:solidFill>
                <a:latin typeface="Verdana"/>
                <a:cs typeface="Verdana"/>
              </a:rPr>
              <a:t>il</a:t>
            </a:r>
            <a:r>
              <a:rPr sz="17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cui</a:t>
            </a:r>
            <a:r>
              <a:rPr sz="17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Verdana"/>
                <a:cs typeface="Verdana"/>
              </a:rPr>
              <a:t>scopo</a:t>
            </a:r>
            <a:r>
              <a:rPr sz="17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primario</a:t>
            </a:r>
            <a:r>
              <a:rPr sz="17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è</a:t>
            </a:r>
            <a:r>
              <a:rPr sz="17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quello</a:t>
            </a:r>
            <a:r>
              <a:rPr sz="17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7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20" dirty="0">
                <a:solidFill>
                  <a:srgbClr val="FFFFFF"/>
                </a:solidFill>
                <a:latin typeface="Verdana"/>
                <a:cs typeface="Verdana"/>
              </a:rPr>
              <a:t>promuovere </a:t>
            </a:r>
            <a:r>
              <a:rPr sz="1700" spc="-5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700" spc="-1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qualificazion</a:t>
            </a:r>
            <a:r>
              <a:rPr sz="1700" spc="-1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20" dirty="0">
                <a:solidFill>
                  <a:srgbClr val="FFFFFF"/>
                </a:solidFill>
                <a:latin typeface="Verdana"/>
                <a:cs typeface="Verdana"/>
              </a:rPr>
              <a:t>svilupp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dell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Verdana"/>
                <a:cs typeface="Verdana"/>
              </a:rPr>
              <a:t>didattic</a:t>
            </a:r>
            <a:r>
              <a:rPr sz="1700" spc="-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dell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45" dirty="0">
                <a:solidFill>
                  <a:srgbClr val="FFFFFF"/>
                </a:solidFill>
                <a:latin typeface="Verdana"/>
                <a:cs typeface="Verdana"/>
              </a:rPr>
              <a:t>Gast</a:t>
            </a:r>
            <a:r>
              <a:rPr sz="1700" spc="-1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-110" dirty="0">
                <a:solidFill>
                  <a:srgbClr val="FFFFFF"/>
                </a:solidFill>
                <a:latin typeface="Verdana"/>
                <a:cs typeface="Verdana"/>
              </a:rPr>
              <a:t>oente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-85" dirty="0">
                <a:solidFill>
                  <a:srgbClr val="FFFFFF"/>
                </a:solidFill>
                <a:latin typeface="Verdana"/>
                <a:cs typeface="Verdana"/>
              </a:rPr>
              <a:t>ologia.</a:t>
            </a:r>
            <a:endParaRPr sz="1700">
              <a:latin typeface="Verdana"/>
              <a:cs typeface="Verdana"/>
            </a:endParaRPr>
          </a:p>
          <a:p>
            <a:pPr marL="12700" marR="5715" algn="just">
              <a:lnSpc>
                <a:spcPct val="105900"/>
              </a:lnSpc>
              <a:spcBef>
                <a:spcPts val="1500"/>
              </a:spcBef>
            </a:pP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sz="1700" spc="-105" dirty="0">
                <a:solidFill>
                  <a:srgbClr val="FFFFFF"/>
                </a:solidFill>
                <a:latin typeface="Verdana"/>
                <a:cs typeface="Verdana"/>
              </a:rPr>
              <a:t>molti </a:t>
            </a: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anni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cura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700" spc="-55" dirty="0">
                <a:solidFill>
                  <a:srgbClr val="FFFFFF"/>
                </a:solidFill>
                <a:latin typeface="Verdana"/>
                <a:cs typeface="Verdana"/>
              </a:rPr>
              <a:t>redazione 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di 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manuale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dedicato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alle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malattie </a:t>
            </a:r>
            <a:r>
              <a:rPr sz="1700" spc="-5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dell’apparato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digerente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Verdana"/>
                <a:cs typeface="Verdana"/>
              </a:rPr>
              <a:t>rivolto</a:t>
            </a:r>
            <a:r>
              <a:rPr sz="17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agli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studenti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Corso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Laurea </a:t>
            </a:r>
            <a:r>
              <a:rPr sz="17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Magistrale 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di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Medicina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Chirurgia,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che </a:t>
            </a:r>
            <a:r>
              <a:rPr sz="1700" spc="-55" dirty="0">
                <a:solidFill>
                  <a:srgbClr val="FFFFFF"/>
                </a:solidFill>
                <a:latin typeface="Verdana"/>
                <a:cs typeface="Verdana"/>
              </a:rPr>
              <a:t>viene </a:t>
            </a:r>
            <a:r>
              <a:rPr sz="1700" spc="-75" dirty="0">
                <a:solidFill>
                  <a:srgbClr val="FFFFFF"/>
                </a:solidFill>
                <a:latin typeface="Verdana"/>
                <a:cs typeface="Verdana"/>
              </a:rPr>
              <a:t>rinnovato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700" spc="-15" dirty="0">
                <a:solidFill>
                  <a:srgbClr val="FFFFFF"/>
                </a:solidFill>
                <a:latin typeface="Verdana"/>
                <a:cs typeface="Verdana"/>
              </a:rPr>
              <a:t>pubblicato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1700" spc="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cadenz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Verdana"/>
                <a:cs typeface="Verdana"/>
              </a:rPr>
              <a:t>triennal</a:t>
            </a:r>
            <a:r>
              <a:rPr sz="1700" spc="-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dall’Editric</a:t>
            </a:r>
            <a:r>
              <a:rPr sz="1700" spc="-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Gast</a:t>
            </a:r>
            <a:r>
              <a:rPr sz="1700" spc="-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oente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ologic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Verdana"/>
                <a:cs typeface="Verdana"/>
              </a:rPr>
              <a:t>Italiana.</a:t>
            </a:r>
            <a:endParaRPr sz="1700">
              <a:latin typeface="Verdana"/>
              <a:cs typeface="Verdana"/>
            </a:endParaRPr>
          </a:p>
          <a:p>
            <a:pPr marL="12700" marR="6350" algn="just">
              <a:lnSpc>
                <a:spcPct val="105900"/>
              </a:lnSpc>
              <a:spcBef>
                <a:spcPts val="1500"/>
              </a:spcBef>
            </a:pP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nuova </a:t>
            </a:r>
            <a:r>
              <a:rPr sz="1700" spc="-55" dirty="0">
                <a:solidFill>
                  <a:srgbClr val="FFFFFF"/>
                </a:solidFill>
                <a:latin typeface="Verdana"/>
                <a:cs typeface="Verdana"/>
              </a:rPr>
              <a:t>edizione </a:t>
            </a:r>
            <a:r>
              <a:rPr sz="1700" spc="-75" dirty="0">
                <a:solidFill>
                  <a:srgbClr val="FFFFFF"/>
                </a:solidFill>
                <a:latin typeface="Verdana"/>
                <a:cs typeface="Verdana"/>
              </a:rPr>
              <a:t>offre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agli 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studenti un 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testo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che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tiene </a:t>
            </a:r>
            <a:r>
              <a:rPr sz="1700" spc="-5" dirty="0">
                <a:solidFill>
                  <a:srgbClr val="FFFFFF"/>
                </a:solidFill>
                <a:latin typeface="Verdana"/>
                <a:cs typeface="Verdana"/>
              </a:rPr>
              <a:t>conto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della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continu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cr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escit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dell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Verdana"/>
                <a:cs typeface="Verdana"/>
              </a:rPr>
              <a:t>rice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1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spc="1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Verdana"/>
                <a:cs typeface="Verdana"/>
              </a:rPr>
              <a:t>scientific</a:t>
            </a:r>
            <a:r>
              <a:rPr sz="170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1700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mett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700" spc="-1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adeguamento 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delle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conoscenze</a:t>
            </a:r>
            <a:r>
              <a:rPr sz="17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Verdana"/>
                <a:cs typeface="Verdana"/>
              </a:rPr>
              <a:t>per</a:t>
            </a:r>
            <a:r>
              <a:rPr sz="17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loro</a:t>
            </a:r>
            <a:r>
              <a:rPr sz="17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ottimale</a:t>
            </a:r>
            <a:r>
              <a:rPr sz="17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Verdana"/>
                <a:cs typeface="Verdana"/>
              </a:rPr>
              <a:t>trasferimento</a:t>
            </a:r>
            <a:r>
              <a:rPr sz="17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alla</a:t>
            </a:r>
            <a:r>
              <a:rPr sz="17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Verdana"/>
                <a:cs typeface="Verdana"/>
              </a:rPr>
              <a:t>pratica</a:t>
            </a:r>
            <a:r>
              <a:rPr sz="17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clinica.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281" y="97461"/>
            <a:ext cx="1615827" cy="7390472"/>
          </a:xfrm>
          <a:prstGeom prst="rect">
            <a:avLst/>
          </a:prstGeom>
        </p:spPr>
        <p:txBody>
          <a:bodyPr vert="vert270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500" b="1" spc="-1960" dirty="0">
                <a:solidFill>
                  <a:srgbClr val="FFFFFF"/>
                </a:solidFill>
                <a:latin typeface="Verdana"/>
                <a:cs typeface="Verdana"/>
              </a:rPr>
              <a:t>UNIGASTRO</a:t>
            </a:r>
            <a:endParaRPr sz="105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15727" y="696640"/>
            <a:ext cx="2531110" cy="13735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700"/>
              </a:spcBef>
            </a:pPr>
            <a:r>
              <a:rPr spc="-555" dirty="0"/>
              <a:t>MALATTIE </a:t>
            </a:r>
            <a:r>
              <a:rPr spc="-550" dirty="0"/>
              <a:t> </a:t>
            </a:r>
            <a:r>
              <a:rPr spc="-595" dirty="0"/>
              <a:t>DEL</a:t>
            </a:r>
            <a:r>
              <a:rPr spc="-740" dirty="0"/>
              <a:t>L</a:t>
            </a:r>
            <a:r>
              <a:rPr spc="-195" dirty="0"/>
              <a:t>’</a:t>
            </a:r>
            <a:r>
              <a:rPr spc="-475" dirty="0"/>
              <a:t>AP</a:t>
            </a:r>
            <a:r>
              <a:rPr spc="-560" dirty="0"/>
              <a:t>P</a:t>
            </a:r>
            <a:r>
              <a:rPr spc="-440" dirty="0"/>
              <a:t>AR</a:t>
            </a:r>
            <a:r>
              <a:rPr spc="-520" dirty="0"/>
              <a:t>A</a:t>
            </a:r>
            <a:r>
              <a:rPr spc="-735" dirty="0"/>
              <a:t>T</a:t>
            </a:r>
            <a:r>
              <a:rPr spc="-165" dirty="0"/>
              <a:t>O  </a:t>
            </a:r>
            <a:r>
              <a:rPr spc="-565" dirty="0"/>
              <a:t>DIGERENTE</a:t>
            </a:r>
          </a:p>
          <a:p>
            <a:pPr marL="35560">
              <a:lnSpc>
                <a:spcPct val="100000"/>
              </a:lnSpc>
              <a:spcBef>
                <a:spcPts val="160"/>
              </a:spcBef>
            </a:pPr>
            <a:r>
              <a:rPr sz="1200" b="0" spc="-120" dirty="0">
                <a:latin typeface="Microsoft Sans Serif"/>
                <a:cs typeface="Microsoft Sans Serif"/>
              </a:rPr>
              <a:t>Edizione </a:t>
            </a:r>
            <a:r>
              <a:rPr sz="1200" b="0" spc="-50" dirty="0">
                <a:latin typeface="Microsoft Sans Serif"/>
                <a:cs typeface="Microsoft Sans Serif"/>
              </a:rPr>
              <a:t>2022-2025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70699" y="2937056"/>
            <a:ext cx="7092315" cy="0"/>
          </a:xfrm>
          <a:custGeom>
            <a:avLst/>
            <a:gdLst/>
            <a:ahLst/>
            <a:cxnLst/>
            <a:rect l="l" t="t" r="r" b="b"/>
            <a:pathLst>
              <a:path w="7092315">
                <a:moveTo>
                  <a:pt x="0" y="0"/>
                </a:moveTo>
                <a:lnTo>
                  <a:pt x="70919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8" name="object 8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34903" y="258767"/>
            <a:ext cx="190500" cy="15875"/>
            <a:chOff x="11034903" y="258767"/>
            <a:chExt cx="190500" cy="15875"/>
          </a:xfrm>
        </p:grpSpPr>
        <p:sp>
          <p:nvSpPr>
            <p:cNvPr id="11" name="object 11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14" name="object 14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034903" y="7818773"/>
            <a:ext cx="190500" cy="15875"/>
            <a:chOff x="11034903" y="7818773"/>
            <a:chExt cx="190500" cy="15875"/>
          </a:xfrm>
        </p:grpSpPr>
        <p:sp>
          <p:nvSpPr>
            <p:cNvPr id="17" name="object 17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20" name="object 20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23" name="object 23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950765" y="5"/>
            <a:ext cx="15875" cy="190500"/>
            <a:chOff x="10950765" y="5"/>
            <a:chExt cx="15875" cy="190500"/>
          </a:xfrm>
        </p:grpSpPr>
        <p:sp>
          <p:nvSpPr>
            <p:cNvPr id="26" name="object 26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0950765" y="7902910"/>
            <a:ext cx="15875" cy="190500"/>
            <a:chOff x="10950765" y="7902910"/>
            <a:chExt cx="15875" cy="190500"/>
          </a:xfrm>
        </p:grpSpPr>
        <p:sp>
          <p:nvSpPr>
            <p:cNvPr id="29" name="object 29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810" y="86690"/>
            <a:ext cx="5929859" cy="7912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85999" y="2618270"/>
            <a:ext cx="7588884" cy="394652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200" b="1" spc="-38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2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29" dirty="0">
                <a:solidFill>
                  <a:srgbClr val="FFFFFF"/>
                </a:solidFill>
                <a:latin typeface="Tahoma"/>
                <a:cs typeface="Tahoma"/>
              </a:rPr>
              <a:t>volum</a:t>
            </a:r>
            <a:r>
              <a:rPr sz="2200" b="1" spc="-2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65" dirty="0">
                <a:solidFill>
                  <a:srgbClr val="FFFFFF"/>
                </a:solidFill>
                <a:latin typeface="Tahoma"/>
                <a:cs typeface="Tahoma"/>
              </a:rPr>
              <a:t>si</a:t>
            </a:r>
            <a:r>
              <a:rPr sz="22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75" dirty="0">
                <a:solidFill>
                  <a:srgbClr val="FFFFFF"/>
                </a:solidFill>
                <a:latin typeface="Tahoma"/>
                <a:cs typeface="Tahoma"/>
              </a:rPr>
              <a:t>compon</a:t>
            </a:r>
            <a:r>
              <a:rPr sz="2200" b="1" spc="-15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54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200" b="1" spc="-12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2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36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200" b="1" spc="-35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2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85" dirty="0">
                <a:solidFill>
                  <a:srgbClr val="FFFFFF"/>
                </a:solidFill>
                <a:latin typeface="Tahoma"/>
                <a:cs typeface="Tahoma"/>
              </a:rPr>
              <a:t>capitol</a:t>
            </a:r>
            <a:r>
              <a:rPr sz="2200" b="1" spc="-11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2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29" dirty="0">
                <a:solidFill>
                  <a:srgbClr val="FFFFFF"/>
                </a:solidFill>
                <a:latin typeface="Tahoma"/>
                <a:cs typeface="Tahoma"/>
              </a:rPr>
              <a:t>suddivisi</a:t>
            </a:r>
            <a:r>
              <a:rPr sz="22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5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2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35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22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35" dirty="0">
                <a:solidFill>
                  <a:srgbClr val="FFFFFF"/>
                </a:solidFill>
                <a:latin typeface="Tahoma"/>
                <a:cs typeface="Tahoma"/>
              </a:rPr>
              <a:t>sezioni:</a:t>
            </a:r>
            <a:endParaRPr sz="2200">
              <a:latin typeface="Tahoma"/>
              <a:cs typeface="Tahoma"/>
            </a:endParaRPr>
          </a:p>
          <a:p>
            <a:pPr marL="317500" marR="163195" indent="-305435">
              <a:lnSpc>
                <a:spcPct val="114599"/>
              </a:lnSpc>
              <a:spcBef>
                <a:spcPts val="1370"/>
              </a:spcBef>
              <a:buSzPct val="118918"/>
              <a:buChar char="•"/>
              <a:tabLst>
                <a:tab pos="318135" algn="l"/>
              </a:tabLst>
            </a:pP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prima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sezione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(capp.1-4)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75" dirty="0">
                <a:solidFill>
                  <a:srgbClr val="FFFFFF"/>
                </a:solidFill>
                <a:latin typeface="Verdana"/>
                <a:cs typeface="Verdana"/>
              </a:rPr>
              <a:t>è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80" dirty="0">
                <a:solidFill>
                  <a:srgbClr val="FFFFFF"/>
                </a:solidFill>
                <a:latin typeface="Verdana"/>
                <a:cs typeface="Verdana"/>
              </a:rPr>
              <a:t>dedicata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0" dirty="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argomenti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5" dirty="0">
                <a:solidFill>
                  <a:srgbClr val="FFFFFF"/>
                </a:solidFill>
                <a:latin typeface="Verdana"/>
                <a:cs typeface="Verdana"/>
              </a:rPr>
              <a:t>introduttivi,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80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un </a:t>
            </a:r>
            <a:r>
              <a:rPr sz="1850" spc="-6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80" dirty="0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0" dirty="0">
                <a:solidFill>
                  <a:srgbClr val="FFFFFF"/>
                </a:solidFill>
                <a:latin typeface="Verdana"/>
                <a:cs typeface="Verdana"/>
              </a:rPr>
              <a:t>nutrizione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5" dirty="0">
                <a:solidFill>
                  <a:srgbClr val="FFFFFF"/>
                </a:solidFill>
                <a:latin typeface="Verdana"/>
                <a:cs typeface="Verdana"/>
              </a:rPr>
              <a:t>malnutrizione,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microbiota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Nuove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Tecnologie</a:t>
            </a:r>
            <a:endParaRPr sz="1850">
              <a:latin typeface="Verdana"/>
              <a:cs typeface="Verdana"/>
            </a:endParaRPr>
          </a:p>
          <a:p>
            <a:pPr marL="317500" marR="154305" indent="-305435">
              <a:lnSpc>
                <a:spcPct val="114599"/>
              </a:lnSpc>
              <a:buSzPct val="118918"/>
              <a:buChar char="•"/>
              <a:tabLst>
                <a:tab pos="318135" algn="l"/>
              </a:tabLst>
            </a:pP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seconda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sezione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(capp.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00" dirty="0">
                <a:solidFill>
                  <a:srgbClr val="FFFFFF"/>
                </a:solidFill>
                <a:latin typeface="Verdana"/>
                <a:cs typeface="Verdana"/>
              </a:rPr>
              <a:t>5-14)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come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malattie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dell’esofago, </a:t>
            </a:r>
            <a:r>
              <a:rPr sz="1850" spc="-6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dell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stomac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50" spc="-6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duodeno</a:t>
            </a:r>
            <a:endParaRPr sz="1850">
              <a:latin typeface="Verdana"/>
              <a:cs typeface="Verdana"/>
            </a:endParaRPr>
          </a:p>
          <a:p>
            <a:pPr marL="317500" marR="365125" indent="-305435">
              <a:lnSpc>
                <a:spcPct val="114599"/>
              </a:lnSpc>
              <a:buSzPct val="118918"/>
              <a:buChar char="•"/>
              <a:tabLst>
                <a:tab pos="318135" algn="l"/>
              </a:tabLst>
            </a:pP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terza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sezione</a:t>
            </a:r>
            <a:r>
              <a:rPr sz="185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(capp.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00" dirty="0">
                <a:solidFill>
                  <a:srgbClr val="FFFFFF"/>
                </a:solidFill>
                <a:latin typeface="Verdana"/>
                <a:cs typeface="Verdana"/>
              </a:rPr>
              <a:t>15-26)</a:t>
            </a:r>
            <a:r>
              <a:rPr sz="185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riguarda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85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patologie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dell’intestino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tenue </a:t>
            </a:r>
            <a:r>
              <a:rPr sz="1850" spc="-6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5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colon</a:t>
            </a:r>
            <a:endParaRPr sz="1850">
              <a:latin typeface="Verdana"/>
              <a:cs typeface="Verdana"/>
            </a:endParaRPr>
          </a:p>
          <a:p>
            <a:pPr marL="317500" indent="-305435">
              <a:lnSpc>
                <a:spcPct val="100000"/>
              </a:lnSpc>
              <a:spcBef>
                <a:spcPts val="325"/>
              </a:spcBef>
              <a:buSzPct val="118918"/>
              <a:buChar char="•"/>
              <a:tabLst>
                <a:tab pos="318135" algn="l"/>
              </a:tabLst>
            </a:pP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quarta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5" dirty="0">
                <a:solidFill>
                  <a:srgbClr val="FFFFFF"/>
                </a:solidFill>
                <a:latin typeface="Verdana"/>
                <a:cs typeface="Verdana"/>
              </a:rPr>
              <a:t>sezione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(capp.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10" dirty="0">
                <a:solidFill>
                  <a:srgbClr val="FFFFFF"/>
                </a:solidFill>
                <a:latin typeface="Verdana"/>
                <a:cs typeface="Verdana"/>
              </a:rPr>
              <a:t>27-38)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185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come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argomento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malattie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fegato</a:t>
            </a:r>
            <a:endParaRPr sz="1850">
              <a:latin typeface="Verdana"/>
              <a:cs typeface="Verdana"/>
            </a:endParaRPr>
          </a:p>
          <a:p>
            <a:pPr marL="317500" marR="391795" indent="-305435">
              <a:lnSpc>
                <a:spcPct val="114599"/>
              </a:lnSpc>
              <a:buSzPct val="118918"/>
              <a:buChar char="•"/>
              <a:tabLst>
                <a:tab pos="318135" algn="l"/>
              </a:tabLst>
            </a:pP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quinta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sezione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(capp.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00" dirty="0">
                <a:solidFill>
                  <a:srgbClr val="FFFFFF"/>
                </a:solidFill>
                <a:latin typeface="Verdana"/>
                <a:cs typeface="Verdana"/>
              </a:rPr>
              <a:t>39-48)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75" dirty="0">
                <a:solidFill>
                  <a:srgbClr val="FFFFFF"/>
                </a:solidFill>
                <a:latin typeface="Verdana"/>
                <a:cs typeface="Verdana"/>
              </a:rPr>
              <a:t>è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80" dirty="0">
                <a:solidFill>
                  <a:srgbClr val="FFFFFF"/>
                </a:solidFill>
                <a:latin typeface="Verdana"/>
                <a:cs typeface="Verdana"/>
              </a:rPr>
              <a:t>dedicata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alle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malattie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delle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vie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biliari </a:t>
            </a:r>
            <a:r>
              <a:rPr sz="1850" spc="-6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50" spc="-6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panc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eas</a:t>
            </a:r>
            <a:endParaRPr sz="1850">
              <a:latin typeface="Verdana"/>
              <a:cs typeface="Verdana"/>
            </a:endParaRPr>
          </a:p>
          <a:p>
            <a:pPr marL="317500" indent="-305435">
              <a:lnSpc>
                <a:spcPct val="100000"/>
              </a:lnSpc>
              <a:spcBef>
                <a:spcPts val="325"/>
              </a:spcBef>
              <a:buSzPct val="118918"/>
              <a:buChar char="•"/>
              <a:tabLst>
                <a:tab pos="318135" algn="l"/>
              </a:tabLst>
            </a:pP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sesta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sezione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(capp.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00" dirty="0">
                <a:solidFill>
                  <a:srgbClr val="FFFFFF"/>
                </a:solidFill>
                <a:latin typeface="Verdana"/>
                <a:cs typeface="Verdana"/>
              </a:rPr>
              <a:t>49-51)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tratta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emergenze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gastroenterologia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479" y="1457325"/>
            <a:ext cx="1646605" cy="5257800"/>
          </a:xfrm>
          <a:prstGeom prst="rect">
            <a:avLst/>
          </a:prstGeom>
        </p:spPr>
        <p:txBody>
          <a:bodyPr vert="vert270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0700" b="1" spc="-205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it-IT" sz="10700" b="1" spc="-20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700" b="1" spc="-20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lang="it-IT" sz="10700" b="1" spc="-20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700" b="1" spc="-20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it-IT" sz="10700" b="1" spc="-20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700" b="1" spc="-205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it-IT" sz="10700" b="1" spc="-20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700" b="1" spc="-20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it-IT" sz="10700" b="1" spc="-20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700" b="1" spc="-20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0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15727" y="696640"/>
            <a:ext cx="2531110" cy="13735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700"/>
              </a:spcBef>
            </a:pPr>
            <a:r>
              <a:rPr spc="-555" dirty="0"/>
              <a:t>MALATTIE </a:t>
            </a:r>
            <a:r>
              <a:rPr spc="-550" dirty="0"/>
              <a:t> </a:t>
            </a:r>
            <a:r>
              <a:rPr spc="-595" dirty="0"/>
              <a:t>DEL</a:t>
            </a:r>
            <a:r>
              <a:rPr spc="-740" dirty="0"/>
              <a:t>L</a:t>
            </a:r>
            <a:r>
              <a:rPr spc="-195" dirty="0"/>
              <a:t>’</a:t>
            </a:r>
            <a:r>
              <a:rPr spc="-475" dirty="0"/>
              <a:t>AP</a:t>
            </a:r>
            <a:r>
              <a:rPr spc="-560" dirty="0"/>
              <a:t>P</a:t>
            </a:r>
            <a:r>
              <a:rPr spc="-440" dirty="0"/>
              <a:t>AR</a:t>
            </a:r>
            <a:r>
              <a:rPr spc="-520" dirty="0"/>
              <a:t>A</a:t>
            </a:r>
            <a:r>
              <a:rPr spc="-735" dirty="0"/>
              <a:t>T</a:t>
            </a:r>
            <a:r>
              <a:rPr spc="-165" dirty="0"/>
              <a:t>O  </a:t>
            </a:r>
            <a:r>
              <a:rPr spc="-565" dirty="0"/>
              <a:t>DIGERENTE</a:t>
            </a:r>
          </a:p>
          <a:p>
            <a:pPr marL="35560">
              <a:lnSpc>
                <a:spcPct val="100000"/>
              </a:lnSpc>
              <a:spcBef>
                <a:spcPts val="160"/>
              </a:spcBef>
            </a:pPr>
            <a:r>
              <a:rPr sz="1200" b="0" spc="-120" dirty="0">
                <a:latin typeface="Microsoft Sans Serif"/>
                <a:cs typeface="Microsoft Sans Serif"/>
              </a:rPr>
              <a:t>Edizione </a:t>
            </a:r>
            <a:r>
              <a:rPr sz="1200" b="0" spc="-50" dirty="0">
                <a:latin typeface="Microsoft Sans Serif"/>
                <a:cs typeface="Microsoft Sans Serif"/>
              </a:rPr>
              <a:t>2022-2025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8699" y="2739058"/>
            <a:ext cx="7452359" cy="0"/>
          </a:xfrm>
          <a:custGeom>
            <a:avLst/>
            <a:gdLst/>
            <a:ahLst/>
            <a:cxnLst/>
            <a:rect l="l" t="t" r="r" b="b"/>
            <a:pathLst>
              <a:path w="7452359">
                <a:moveTo>
                  <a:pt x="0" y="0"/>
                </a:moveTo>
                <a:lnTo>
                  <a:pt x="74520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8" name="object 8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34903" y="258767"/>
            <a:ext cx="190500" cy="15875"/>
            <a:chOff x="11034903" y="258767"/>
            <a:chExt cx="190500" cy="15875"/>
          </a:xfrm>
        </p:grpSpPr>
        <p:sp>
          <p:nvSpPr>
            <p:cNvPr id="11" name="object 11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14" name="object 14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034903" y="7818773"/>
            <a:ext cx="190500" cy="15875"/>
            <a:chOff x="11034903" y="7818773"/>
            <a:chExt cx="190500" cy="15875"/>
          </a:xfrm>
        </p:grpSpPr>
        <p:sp>
          <p:nvSpPr>
            <p:cNvPr id="17" name="object 17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20" name="object 20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23" name="object 23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950765" y="5"/>
            <a:ext cx="15875" cy="190500"/>
            <a:chOff x="10950765" y="5"/>
            <a:chExt cx="15875" cy="190500"/>
          </a:xfrm>
        </p:grpSpPr>
        <p:sp>
          <p:nvSpPr>
            <p:cNvPr id="26" name="object 26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0950765" y="7902910"/>
            <a:ext cx="15875" cy="190500"/>
            <a:chOff x="10950765" y="7902910"/>
            <a:chExt cx="15875" cy="190500"/>
          </a:xfrm>
        </p:grpSpPr>
        <p:sp>
          <p:nvSpPr>
            <p:cNvPr id="29" name="object 29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810" y="86690"/>
            <a:ext cx="5929859" cy="7912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87999" y="908380"/>
            <a:ext cx="3773804" cy="11938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50"/>
              </a:spcBef>
            </a:pP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Come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nelle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p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ecedenti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edizioni,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Verdana"/>
                <a:cs typeface="Verdana"/>
              </a:rPr>
              <a:t>l’oper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si  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compone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lib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cartaceo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un’a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ea 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multimediale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rinnovata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arricchita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fruibile 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lin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tramite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codice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allegat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volume. 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potr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à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00" spc="-20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ova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e: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324" y="21993"/>
            <a:ext cx="1400383" cy="7901328"/>
          </a:xfrm>
          <a:prstGeom prst="rect">
            <a:avLst/>
          </a:prstGeom>
        </p:spPr>
        <p:txBody>
          <a:bodyPr vert="vert270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9100" b="1" spc="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9100" b="1" dirty="0">
                <a:solidFill>
                  <a:srgbClr val="FFFFFF"/>
                </a:solidFill>
                <a:latin typeface="Verdana"/>
                <a:cs typeface="Verdana"/>
              </a:rPr>
              <a:t>ONTENUTI</a:t>
            </a:r>
            <a:endParaRPr sz="91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589" y="1678402"/>
            <a:ext cx="1400383" cy="4588510"/>
          </a:xfrm>
          <a:prstGeom prst="rect">
            <a:avLst/>
          </a:prstGeom>
        </p:spPr>
        <p:txBody>
          <a:bodyPr vert="vert270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9100" b="1" dirty="0">
                <a:solidFill>
                  <a:srgbClr val="FFFFFF"/>
                </a:solidFill>
                <a:latin typeface="Verdana"/>
                <a:cs typeface="Verdana"/>
              </a:rPr>
              <a:t>EXTRA</a:t>
            </a:r>
            <a:endParaRPr sz="91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15727" y="696640"/>
            <a:ext cx="2531110" cy="13735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700"/>
              </a:spcBef>
            </a:pPr>
            <a:r>
              <a:rPr spc="-555" dirty="0"/>
              <a:t>MALATTIE </a:t>
            </a:r>
            <a:r>
              <a:rPr spc="-550" dirty="0"/>
              <a:t> </a:t>
            </a:r>
            <a:r>
              <a:rPr spc="-595" dirty="0"/>
              <a:t>DEL</a:t>
            </a:r>
            <a:r>
              <a:rPr spc="-740" dirty="0"/>
              <a:t>L</a:t>
            </a:r>
            <a:r>
              <a:rPr spc="-195" dirty="0"/>
              <a:t>’</a:t>
            </a:r>
            <a:r>
              <a:rPr spc="-475" dirty="0"/>
              <a:t>AP</a:t>
            </a:r>
            <a:r>
              <a:rPr spc="-560" dirty="0"/>
              <a:t>P</a:t>
            </a:r>
            <a:r>
              <a:rPr spc="-440" dirty="0"/>
              <a:t>AR</a:t>
            </a:r>
            <a:r>
              <a:rPr spc="-520" dirty="0"/>
              <a:t>A</a:t>
            </a:r>
            <a:r>
              <a:rPr spc="-735" dirty="0"/>
              <a:t>T</a:t>
            </a:r>
            <a:r>
              <a:rPr spc="-165" dirty="0"/>
              <a:t>O  </a:t>
            </a:r>
            <a:r>
              <a:rPr spc="-565" dirty="0"/>
              <a:t>DIGERENTE</a:t>
            </a:r>
          </a:p>
          <a:p>
            <a:pPr marL="35560">
              <a:lnSpc>
                <a:spcPct val="100000"/>
              </a:lnSpc>
              <a:spcBef>
                <a:spcPts val="160"/>
              </a:spcBef>
            </a:pPr>
            <a:r>
              <a:rPr sz="1200" b="0" spc="-120" dirty="0">
                <a:latin typeface="Microsoft Sans Serif"/>
                <a:cs typeface="Microsoft Sans Serif"/>
              </a:rPr>
              <a:t>Edizione </a:t>
            </a:r>
            <a:r>
              <a:rPr sz="1200" b="0" spc="-50" dirty="0">
                <a:latin typeface="Microsoft Sans Serif"/>
                <a:cs typeface="Microsoft Sans Serif"/>
              </a:rPr>
              <a:t>2022-2025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302621" y="2283613"/>
            <a:ext cx="7841498" cy="55592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41195">
              <a:lnSpc>
                <a:spcPct val="100000"/>
              </a:lnSpc>
              <a:spcBef>
                <a:spcPts val="110"/>
              </a:spcBef>
            </a:pPr>
            <a:r>
              <a:rPr spc="-175" dirty="0"/>
              <a:t>CASI</a:t>
            </a:r>
            <a:r>
              <a:rPr spc="-75" dirty="0"/>
              <a:t> </a:t>
            </a:r>
            <a:r>
              <a:rPr spc="-245" dirty="0"/>
              <a:t>CLINICI</a:t>
            </a:r>
          </a:p>
          <a:p>
            <a:pPr marL="1941195">
              <a:lnSpc>
                <a:spcPct val="100000"/>
              </a:lnSpc>
              <a:spcBef>
                <a:spcPts val="70"/>
              </a:spcBef>
            </a:pPr>
            <a:r>
              <a:rPr sz="1500" spc="-150" dirty="0"/>
              <a:t>1.</a:t>
            </a:r>
            <a:r>
              <a:rPr sz="1500" spc="-70" dirty="0"/>
              <a:t> </a:t>
            </a:r>
            <a:r>
              <a:rPr sz="1500" b="0" spc="-105" dirty="0">
                <a:latin typeface="Verdana"/>
                <a:cs typeface="Verdana"/>
              </a:rPr>
              <a:t>Dolore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70" dirty="0">
                <a:latin typeface="Verdana"/>
                <a:cs typeface="Verdana"/>
              </a:rPr>
              <a:t>addominale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55" dirty="0">
                <a:latin typeface="Verdana"/>
                <a:cs typeface="Verdana"/>
              </a:rPr>
              <a:t>cronico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spc="-150" dirty="0"/>
              <a:t>2.</a:t>
            </a:r>
            <a:r>
              <a:rPr sz="1500" spc="-70" dirty="0"/>
              <a:t> </a:t>
            </a:r>
            <a:r>
              <a:rPr sz="1500" b="0" spc="-105" dirty="0">
                <a:latin typeface="Verdana"/>
                <a:cs typeface="Verdana"/>
              </a:rPr>
              <a:t>Dolore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70" dirty="0">
                <a:latin typeface="Verdana"/>
                <a:cs typeface="Verdana"/>
              </a:rPr>
              <a:t>addominale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45" dirty="0">
                <a:latin typeface="Verdana"/>
                <a:cs typeface="Verdana"/>
              </a:rPr>
              <a:t>acuto</a:t>
            </a:r>
            <a:endParaRPr sz="1500" dirty="0">
              <a:latin typeface="Verdana"/>
              <a:cs typeface="Verdana"/>
            </a:endParaRPr>
          </a:p>
          <a:p>
            <a:pPr marL="1941195">
              <a:lnSpc>
                <a:spcPct val="100000"/>
              </a:lnSpc>
              <a:spcBef>
                <a:spcPts val="150"/>
              </a:spcBef>
            </a:pPr>
            <a:r>
              <a:rPr sz="1500" spc="-150" dirty="0"/>
              <a:t>3.</a:t>
            </a:r>
            <a:r>
              <a:rPr sz="1500" spc="-60" dirty="0"/>
              <a:t> </a:t>
            </a:r>
            <a:r>
              <a:rPr sz="1500" b="0" spc="-155" dirty="0">
                <a:latin typeface="Verdana"/>
                <a:cs typeface="Verdana"/>
              </a:rPr>
              <a:t>Pirosi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20" dirty="0">
                <a:latin typeface="Verdana"/>
                <a:cs typeface="Verdana"/>
              </a:rPr>
              <a:t>e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85" dirty="0">
                <a:latin typeface="Verdana"/>
                <a:cs typeface="Verdana"/>
              </a:rPr>
              <a:t>epigastralgia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spc="-150" dirty="0"/>
              <a:t>4.</a:t>
            </a:r>
            <a:r>
              <a:rPr sz="1500" spc="-65" dirty="0"/>
              <a:t> </a:t>
            </a:r>
            <a:r>
              <a:rPr sz="1500" b="0" spc="-125" dirty="0">
                <a:latin typeface="Verdana"/>
                <a:cs typeface="Verdana"/>
              </a:rPr>
              <a:t>Emorragie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105" dirty="0">
                <a:latin typeface="Verdana"/>
                <a:cs typeface="Verdana"/>
              </a:rPr>
              <a:t>digestive</a:t>
            </a:r>
            <a:r>
              <a:rPr sz="1500" b="0" spc="-145" dirty="0">
                <a:latin typeface="Verdana"/>
                <a:cs typeface="Verdana"/>
              </a:rPr>
              <a:t> </a:t>
            </a:r>
            <a:r>
              <a:rPr sz="1500" spc="-150" dirty="0"/>
              <a:t>5.</a:t>
            </a:r>
            <a:r>
              <a:rPr sz="1500" spc="-60" dirty="0"/>
              <a:t> </a:t>
            </a:r>
            <a:r>
              <a:rPr sz="1500" b="0" spc="-100" dirty="0">
                <a:latin typeface="Verdana"/>
                <a:cs typeface="Verdana"/>
              </a:rPr>
              <a:t>Alterazione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65" dirty="0">
                <a:latin typeface="Verdana"/>
                <a:cs typeface="Verdana"/>
              </a:rPr>
              <a:t>dell’alvo</a:t>
            </a:r>
            <a:endParaRPr sz="1500" dirty="0">
              <a:latin typeface="Verdana"/>
              <a:cs typeface="Verdana"/>
            </a:endParaRPr>
          </a:p>
          <a:p>
            <a:pPr marL="1941195">
              <a:lnSpc>
                <a:spcPct val="100000"/>
              </a:lnSpc>
              <a:spcBef>
                <a:spcPts val="150"/>
              </a:spcBef>
            </a:pPr>
            <a:r>
              <a:rPr sz="1500" spc="-150" dirty="0"/>
              <a:t>6.</a:t>
            </a:r>
            <a:r>
              <a:rPr sz="1500" spc="-65" dirty="0"/>
              <a:t> </a:t>
            </a:r>
            <a:r>
              <a:rPr sz="1500" b="0" spc="-130" dirty="0">
                <a:latin typeface="Verdana"/>
                <a:cs typeface="Verdana"/>
              </a:rPr>
              <a:t>Ipertransaminasemia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spc="-150" dirty="0"/>
              <a:t>7.</a:t>
            </a:r>
            <a:r>
              <a:rPr sz="1500" spc="-60" dirty="0"/>
              <a:t> </a:t>
            </a:r>
            <a:r>
              <a:rPr sz="1500" b="0" spc="-85" dirty="0">
                <a:latin typeface="Verdana"/>
                <a:cs typeface="Verdana"/>
              </a:rPr>
              <a:t>Anemia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spc="-150" dirty="0"/>
              <a:t>8.</a:t>
            </a:r>
            <a:r>
              <a:rPr sz="1500" spc="-65" dirty="0"/>
              <a:t> </a:t>
            </a:r>
            <a:r>
              <a:rPr sz="1500" b="0" spc="-150" dirty="0">
                <a:latin typeface="Verdana"/>
                <a:cs typeface="Verdana"/>
              </a:rPr>
              <a:t>Ittero </a:t>
            </a:r>
            <a:r>
              <a:rPr sz="1500" spc="-150" dirty="0"/>
              <a:t>9.</a:t>
            </a:r>
            <a:r>
              <a:rPr sz="1500" spc="-60" dirty="0"/>
              <a:t> </a:t>
            </a:r>
            <a:r>
              <a:rPr sz="1500" b="0" spc="-105" dirty="0">
                <a:latin typeface="Verdana"/>
                <a:cs typeface="Verdana"/>
              </a:rPr>
              <a:t>Disfagia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spc="-170" dirty="0"/>
              <a:t>10.</a:t>
            </a:r>
            <a:r>
              <a:rPr sz="1500" spc="-65" dirty="0"/>
              <a:t> </a:t>
            </a:r>
            <a:r>
              <a:rPr sz="1500" b="0" spc="-85" dirty="0">
                <a:latin typeface="Verdana"/>
                <a:cs typeface="Verdana"/>
              </a:rPr>
              <a:t>Ascite</a:t>
            </a:r>
            <a:endParaRPr sz="1500" dirty="0">
              <a:latin typeface="Verdana"/>
              <a:cs typeface="Verdana"/>
            </a:endParaRPr>
          </a:p>
          <a:p>
            <a:pPr marL="1928495">
              <a:lnSpc>
                <a:spcPct val="100000"/>
              </a:lnSpc>
            </a:pPr>
            <a:endParaRPr sz="1400" dirty="0">
              <a:latin typeface="Verdana"/>
              <a:cs typeface="Verdana"/>
            </a:endParaRPr>
          </a:p>
          <a:p>
            <a:pPr marL="1941195">
              <a:lnSpc>
                <a:spcPct val="100000"/>
              </a:lnSpc>
            </a:pPr>
            <a:r>
              <a:rPr spc="-240" dirty="0"/>
              <a:t>PROCEDUR</a:t>
            </a:r>
            <a:r>
              <a:rPr spc="-204" dirty="0"/>
              <a:t>E</a:t>
            </a:r>
            <a:r>
              <a:rPr spc="-75" dirty="0"/>
              <a:t> </a:t>
            </a:r>
            <a:r>
              <a:rPr spc="-220" dirty="0"/>
              <a:t>DIAGNOSTICHE</a:t>
            </a:r>
          </a:p>
          <a:p>
            <a:pPr marL="1941195">
              <a:lnSpc>
                <a:spcPct val="100000"/>
              </a:lnSpc>
              <a:spcBef>
                <a:spcPts val="70"/>
              </a:spcBef>
            </a:pPr>
            <a:r>
              <a:rPr sz="1500" spc="-150" dirty="0"/>
              <a:t>1.</a:t>
            </a:r>
            <a:r>
              <a:rPr sz="1500" spc="-60" dirty="0"/>
              <a:t> </a:t>
            </a:r>
            <a:r>
              <a:rPr sz="1500" b="0" spc="-130" dirty="0">
                <a:latin typeface="Verdana"/>
                <a:cs typeface="Verdana"/>
              </a:rPr>
              <a:t>Breath</a:t>
            </a:r>
            <a:r>
              <a:rPr sz="1500" b="0" spc="-140" dirty="0">
                <a:latin typeface="Verdana"/>
                <a:cs typeface="Verdana"/>
              </a:rPr>
              <a:t> test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spc="-150" dirty="0"/>
              <a:t>2.</a:t>
            </a:r>
            <a:r>
              <a:rPr sz="1500" spc="-55" dirty="0"/>
              <a:t> </a:t>
            </a:r>
            <a:r>
              <a:rPr sz="1500" b="0" spc="-95" dirty="0">
                <a:latin typeface="Verdana"/>
                <a:cs typeface="Verdana"/>
              </a:rPr>
              <a:t>Manometria,</a:t>
            </a:r>
            <a:r>
              <a:rPr sz="1500" b="0" spc="-140" dirty="0">
                <a:latin typeface="Verdana"/>
                <a:cs typeface="Verdana"/>
              </a:rPr>
              <a:t> pH-metria,</a:t>
            </a:r>
            <a:r>
              <a:rPr sz="1500" b="0" spc="-145" dirty="0">
                <a:latin typeface="Verdana"/>
                <a:cs typeface="Verdana"/>
              </a:rPr>
              <a:t> </a:t>
            </a:r>
            <a:r>
              <a:rPr sz="1500" b="0" spc="-110" dirty="0">
                <a:latin typeface="Verdana"/>
                <a:cs typeface="Verdana"/>
              </a:rPr>
              <a:t>ph-impedenzometria</a:t>
            </a:r>
            <a:r>
              <a:rPr sz="1500" b="0" spc="-135" dirty="0">
                <a:latin typeface="Verdana"/>
                <a:cs typeface="Verdana"/>
              </a:rPr>
              <a:t> </a:t>
            </a:r>
            <a:r>
              <a:rPr sz="1500" spc="-150" dirty="0"/>
              <a:t>3.</a:t>
            </a:r>
            <a:r>
              <a:rPr sz="1500" spc="-60" dirty="0"/>
              <a:t> </a:t>
            </a:r>
            <a:r>
              <a:rPr sz="1500" b="0" spc="-85" dirty="0">
                <a:latin typeface="Verdana"/>
                <a:cs typeface="Verdana"/>
              </a:rPr>
              <a:t>Paracentesi</a:t>
            </a:r>
            <a:endParaRPr sz="1500" dirty="0">
              <a:latin typeface="Verdana"/>
              <a:cs typeface="Verdana"/>
            </a:endParaRPr>
          </a:p>
          <a:p>
            <a:pPr marL="1941195">
              <a:lnSpc>
                <a:spcPct val="100000"/>
              </a:lnSpc>
              <a:spcBef>
                <a:spcPts val="150"/>
              </a:spcBef>
            </a:pPr>
            <a:r>
              <a:rPr sz="1500" spc="-200" dirty="0"/>
              <a:t>4</a:t>
            </a:r>
            <a:r>
              <a:rPr sz="1500" spc="-100" dirty="0"/>
              <a:t>.</a:t>
            </a:r>
            <a:r>
              <a:rPr sz="1500" spc="-70" dirty="0"/>
              <a:t> </a:t>
            </a:r>
            <a:r>
              <a:rPr sz="1500" b="0" spc="-110" dirty="0">
                <a:latin typeface="Verdana"/>
                <a:cs typeface="Verdana"/>
              </a:rPr>
              <a:t>PEG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spc="-200" dirty="0"/>
              <a:t>5</a:t>
            </a:r>
            <a:r>
              <a:rPr sz="1500" spc="-100" dirty="0"/>
              <a:t>.</a:t>
            </a:r>
            <a:r>
              <a:rPr sz="1500" spc="-70" dirty="0"/>
              <a:t> </a:t>
            </a:r>
            <a:r>
              <a:rPr sz="1500" b="0" spc="-114" dirty="0">
                <a:latin typeface="Verdana"/>
                <a:cs typeface="Verdana"/>
              </a:rPr>
              <a:t>Esofagogast</a:t>
            </a:r>
            <a:r>
              <a:rPr sz="1500" b="0" spc="-95" dirty="0">
                <a:latin typeface="Verdana"/>
                <a:cs typeface="Verdana"/>
              </a:rPr>
              <a:t>r</a:t>
            </a:r>
            <a:r>
              <a:rPr sz="1500" b="0" spc="-50" dirty="0">
                <a:latin typeface="Verdana"/>
                <a:cs typeface="Verdana"/>
              </a:rPr>
              <a:t>oduodenoscopia</a:t>
            </a:r>
            <a:r>
              <a:rPr sz="1500" b="0" spc="-160" dirty="0">
                <a:latin typeface="Verdana"/>
                <a:cs typeface="Verdana"/>
              </a:rPr>
              <a:t> </a:t>
            </a:r>
            <a:r>
              <a:rPr sz="1500" spc="-200" dirty="0"/>
              <a:t>6</a:t>
            </a:r>
            <a:r>
              <a:rPr sz="1500" spc="-100" dirty="0"/>
              <a:t>.</a:t>
            </a:r>
            <a:r>
              <a:rPr sz="1500" spc="-70" dirty="0"/>
              <a:t> </a:t>
            </a:r>
            <a:r>
              <a:rPr sz="1500" b="0" spc="-55" dirty="0">
                <a:latin typeface="Verdana"/>
                <a:cs typeface="Verdana"/>
              </a:rPr>
              <a:t>Colonscopia</a:t>
            </a:r>
            <a:endParaRPr sz="1500" dirty="0">
              <a:latin typeface="Verdana"/>
              <a:cs typeface="Verdana"/>
            </a:endParaRPr>
          </a:p>
          <a:p>
            <a:pPr marL="1941195">
              <a:lnSpc>
                <a:spcPct val="100000"/>
              </a:lnSpc>
              <a:spcBef>
                <a:spcPts val="150"/>
              </a:spcBef>
            </a:pPr>
            <a:r>
              <a:rPr sz="1500" spc="-150" dirty="0"/>
              <a:t>7.</a:t>
            </a:r>
            <a:r>
              <a:rPr sz="1500" spc="-65" dirty="0"/>
              <a:t> </a:t>
            </a:r>
            <a:r>
              <a:rPr sz="1500" b="0" spc="-60" dirty="0">
                <a:latin typeface="Verdana"/>
                <a:cs typeface="Verdana"/>
              </a:rPr>
              <a:t>Colangiopancreatografia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90" dirty="0">
                <a:latin typeface="Verdana"/>
                <a:cs typeface="Verdana"/>
              </a:rPr>
              <a:t>retrograda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spc="-150" dirty="0"/>
              <a:t>8.</a:t>
            </a:r>
            <a:r>
              <a:rPr sz="1500" spc="-65" dirty="0"/>
              <a:t> </a:t>
            </a:r>
            <a:r>
              <a:rPr sz="1500" b="0" spc="-60" dirty="0">
                <a:latin typeface="Verdana"/>
                <a:cs typeface="Verdana"/>
              </a:rPr>
              <a:t>Ecoendoscopia</a:t>
            </a:r>
            <a:r>
              <a:rPr sz="1500" b="0" spc="-145" dirty="0">
                <a:latin typeface="Verdana"/>
                <a:cs typeface="Verdana"/>
              </a:rPr>
              <a:t> </a:t>
            </a:r>
            <a:r>
              <a:rPr sz="1500" spc="-150" dirty="0"/>
              <a:t>9.</a:t>
            </a:r>
            <a:r>
              <a:rPr sz="1500" spc="-65" dirty="0"/>
              <a:t> </a:t>
            </a:r>
            <a:r>
              <a:rPr sz="1500" b="0" spc="-95" dirty="0">
                <a:latin typeface="Verdana"/>
                <a:cs typeface="Verdana"/>
              </a:rPr>
              <a:t>Enteroscopia</a:t>
            </a:r>
            <a:endParaRPr sz="1500" dirty="0">
              <a:latin typeface="Verdana"/>
              <a:cs typeface="Verdana"/>
            </a:endParaRPr>
          </a:p>
          <a:p>
            <a:pPr marL="1941195">
              <a:lnSpc>
                <a:spcPct val="100000"/>
              </a:lnSpc>
              <a:spcBef>
                <a:spcPts val="150"/>
              </a:spcBef>
            </a:pPr>
            <a:r>
              <a:rPr sz="1500" spc="-170" dirty="0"/>
              <a:t>10.</a:t>
            </a:r>
            <a:r>
              <a:rPr sz="1500" spc="-70" dirty="0"/>
              <a:t> </a:t>
            </a:r>
            <a:r>
              <a:rPr sz="1500" b="0" spc="-80" dirty="0">
                <a:latin typeface="Verdana"/>
                <a:cs typeface="Verdana"/>
              </a:rPr>
              <a:t>Ecografia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70" dirty="0">
                <a:latin typeface="Verdana"/>
                <a:cs typeface="Verdana"/>
              </a:rPr>
              <a:t>addominale</a:t>
            </a:r>
            <a:r>
              <a:rPr sz="1500" b="0" spc="-145" dirty="0">
                <a:latin typeface="Verdana"/>
                <a:cs typeface="Verdana"/>
              </a:rPr>
              <a:t> </a:t>
            </a:r>
            <a:r>
              <a:rPr sz="1500" spc="-170" dirty="0"/>
              <a:t>11.</a:t>
            </a:r>
            <a:r>
              <a:rPr sz="1500" spc="-65" dirty="0"/>
              <a:t> </a:t>
            </a:r>
            <a:r>
              <a:rPr sz="1500" b="0" spc="-125" dirty="0">
                <a:latin typeface="Verdana"/>
                <a:cs typeface="Verdana"/>
              </a:rPr>
              <a:t>Biopsia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25" dirty="0">
                <a:latin typeface="Verdana"/>
                <a:cs typeface="Verdana"/>
              </a:rPr>
              <a:t>epatica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spc="-170" dirty="0"/>
              <a:t>12.</a:t>
            </a:r>
            <a:r>
              <a:rPr sz="1500" spc="-65" dirty="0"/>
              <a:t> </a:t>
            </a:r>
            <a:r>
              <a:rPr sz="1500" b="0" spc="-150" dirty="0">
                <a:latin typeface="Verdana"/>
                <a:cs typeface="Verdana"/>
              </a:rPr>
              <a:t>TAC </a:t>
            </a:r>
            <a:r>
              <a:rPr sz="1500" b="0" spc="-20" dirty="0">
                <a:latin typeface="Verdana"/>
                <a:cs typeface="Verdana"/>
              </a:rPr>
              <a:t>e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125" dirty="0">
                <a:latin typeface="Verdana"/>
                <a:cs typeface="Verdana"/>
              </a:rPr>
              <a:t>RMN</a:t>
            </a:r>
            <a:endParaRPr sz="1500" dirty="0">
              <a:latin typeface="Verdana"/>
              <a:cs typeface="Verdana"/>
            </a:endParaRPr>
          </a:p>
          <a:p>
            <a:pPr marL="1941195">
              <a:lnSpc>
                <a:spcPct val="100000"/>
              </a:lnSpc>
              <a:spcBef>
                <a:spcPts val="150"/>
              </a:spcBef>
            </a:pPr>
            <a:r>
              <a:rPr sz="1500" spc="-170" dirty="0"/>
              <a:t>13.</a:t>
            </a:r>
            <a:r>
              <a:rPr sz="1500" spc="-65" dirty="0"/>
              <a:t> </a:t>
            </a:r>
            <a:r>
              <a:rPr sz="1500" b="0" spc="-80" dirty="0">
                <a:latin typeface="Verdana"/>
                <a:cs typeface="Verdana"/>
              </a:rPr>
              <a:t>Procedure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50" dirty="0">
                <a:latin typeface="Verdana"/>
                <a:cs typeface="Verdana"/>
              </a:rPr>
              <a:t>endoscopiche</a:t>
            </a:r>
            <a:r>
              <a:rPr sz="1500" b="0" spc="-145" dirty="0">
                <a:latin typeface="Verdana"/>
                <a:cs typeface="Verdana"/>
              </a:rPr>
              <a:t> </a:t>
            </a:r>
            <a:r>
              <a:rPr sz="1500" b="0" spc="-75" dirty="0">
                <a:latin typeface="Verdana"/>
                <a:cs typeface="Verdana"/>
              </a:rPr>
              <a:t>terapeutiche</a:t>
            </a:r>
            <a:r>
              <a:rPr sz="1500" b="0" spc="-160" dirty="0">
                <a:latin typeface="Verdana"/>
                <a:cs typeface="Verdana"/>
              </a:rPr>
              <a:t> </a:t>
            </a:r>
            <a:r>
              <a:rPr sz="1500" spc="-170" dirty="0"/>
              <a:t>14.</a:t>
            </a:r>
            <a:r>
              <a:rPr sz="1500" spc="-65" dirty="0"/>
              <a:t> </a:t>
            </a:r>
            <a:r>
              <a:rPr sz="1500" b="0" spc="-70" dirty="0">
                <a:latin typeface="Verdana"/>
                <a:cs typeface="Verdana"/>
              </a:rPr>
              <a:t>Radiologia</a:t>
            </a:r>
            <a:r>
              <a:rPr sz="1500" b="0" spc="-145" dirty="0">
                <a:latin typeface="Verdana"/>
                <a:cs typeface="Verdana"/>
              </a:rPr>
              <a:t> </a:t>
            </a:r>
            <a:r>
              <a:rPr sz="1500" b="0" spc="-114" dirty="0">
                <a:latin typeface="Verdana"/>
                <a:cs typeface="Verdana"/>
              </a:rPr>
              <a:t>interventistica</a:t>
            </a:r>
            <a:endParaRPr sz="1500" dirty="0">
              <a:latin typeface="Verdana"/>
              <a:cs typeface="Verdana"/>
            </a:endParaRPr>
          </a:p>
          <a:p>
            <a:pPr marL="1928495">
              <a:lnSpc>
                <a:spcPct val="100000"/>
              </a:lnSpc>
              <a:spcBef>
                <a:spcPts val="60"/>
              </a:spcBef>
            </a:pPr>
            <a:endParaRPr sz="1350" dirty="0">
              <a:latin typeface="Verdana"/>
              <a:cs typeface="Verdana"/>
            </a:endParaRPr>
          </a:p>
          <a:p>
            <a:pPr marL="1941195">
              <a:lnSpc>
                <a:spcPct val="100000"/>
              </a:lnSpc>
            </a:pPr>
            <a:r>
              <a:rPr spc="-225" dirty="0"/>
              <a:t>SCHED</a:t>
            </a:r>
            <a:r>
              <a:rPr spc="-200" dirty="0"/>
              <a:t>E</a:t>
            </a:r>
            <a:r>
              <a:rPr spc="-75" dirty="0"/>
              <a:t> </a:t>
            </a:r>
            <a:r>
              <a:rPr spc="-415" dirty="0"/>
              <a:t>D</a:t>
            </a:r>
            <a:r>
              <a:rPr spc="-265" dirty="0"/>
              <a:t>I</a:t>
            </a:r>
            <a:r>
              <a:rPr spc="-80" dirty="0"/>
              <a:t> </a:t>
            </a:r>
            <a:r>
              <a:rPr spc="-215" dirty="0"/>
              <a:t>APPROFONDIMENTO</a:t>
            </a:r>
          </a:p>
          <a:p>
            <a:pPr marL="1941195" marR="5080">
              <a:lnSpc>
                <a:spcPts val="1950"/>
              </a:lnSpc>
              <a:spcBef>
                <a:spcPts val="10"/>
              </a:spcBef>
            </a:pPr>
            <a:r>
              <a:rPr sz="1500" spc="-150" dirty="0"/>
              <a:t>1.</a:t>
            </a:r>
            <a:r>
              <a:rPr sz="1500" spc="-70" dirty="0"/>
              <a:t> </a:t>
            </a:r>
            <a:r>
              <a:rPr sz="1500" b="0" spc="-85" dirty="0">
                <a:latin typeface="Verdana"/>
                <a:cs typeface="Verdana"/>
              </a:rPr>
              <a:t>Gravidanza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20" dirty="0">
                <a:latin typeface="Verdana"/>
                <a:cs typeface="Verdana"/>
              </a:rPr>
              <a:t>e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90" dirty="0">
                <a:latin typeface="Verdana"/>
                <a:cs typeface="Verdana"/>
              </a:rPr>
              <a:t>malattie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95" dirty="0">
                <a:latin typeface="Verdana"/>
                <a:cs typeface="Verdana"/>
              </a:rPr>
              <a:t>gastroenteriche</a:t>
            </a:r>
            <a:r>
              <a:rPr sz="1500" b="0" spc="-160" dirty="0">
                <a:latin typeface="Verdana"/>
                <a:cs typeface="Verdana"/>
              </a:rPr>
              <a:t> </a:t>
            </a:r>
            <a:r>
              <a:rPr sz="1500" spc="-150" dirty="0"/>
              <a:t>2.</a:t>
            </a:r>
            <a:r>
              <a:rPr sz="1500" spc="-65" dirty="0"/>
              <a:t> </a:t>
            </a:r>
            <a:r>
              <a:rPr sz="1500" b="0" spc="-135" dirty="0">
                <a:latin typeface="Verdana"/>
                <a:cs typeface="Verdana"/>
              </a:rPr>
              <a:t>Lesioni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45" dirty="0">
                <a:latin typeface="Verdana"/>
                <a:cs typeface="Verdana"/>
              </a:rPr>
              <a:t>cutanee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20" dirty="0">
                <a:latin typeface="Verdana"/>
                <a:cs typeface="Verdana"/>
              </a:rPr>
              <a:t>e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105" dirty="0">
                <a:latin typeface="Verdana"/>
                <a:cs typeface="Verdana"/>
              </a:rPr>
              <a:t>orali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90" dirty="0">
                <a:latin typeface="Verdana"/>
                <a:cs typeface="Verdana"/>
              </a:rPr>
              <a:t>nelle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90" dirty="0">
                <a:latin typeface="Verdana"/>
                <a:cs typeface="Verdana"/>
              </a:rPr>
              <a:t>malattie </a:t>
            </a:r>
            <a:r>
              <a:rPr sz="1500" b="0" spc="-509" dirty="0">
                <a:latin typeface="Verdana"/>
                <a:cs typeface="Verdana"/>
              </a:rPr>
              <a:t> </a:t>
            </a:r>
            <a:r>
              <a:rPr sz="1500" b="0" spc="-85" dirty="0">
                <a:latin typeface="Verdana"/>
                <a:cs typeface="Verdana"/>
              </a:rPr>
              <a:t>gastroenterologiche</a:t>
            </a:r>
            <a:r>
              <a:rPr sz="1500" b="0" spc="-160" dirty="0">
                <a:latin typeface="Verdana"/>
                <a:cs typeface="Verdana"/>
              </a:rPr>
              <a:t> </a:t>
            </a:r>
            <a:r>
              <a:rPr sz="1500" spc="-150" dirty="0"/>
              <a:t>3.</a:t>
            </a:r>
            <a:r>
              <a:rPr sz="1500" spc="-70" dirty="0"/>
              <a:t> </a:t>
            </a:r>
            <a:r>
              <a:rPr sz="1500" b="0" spc="-160" dirty="0">
                <a:latin typeface="Verdana"/>
                <a:cs typeface="Verdana"/>
              </a:rPr>
              <a:t>Immunità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85" dirty="0">
                <a:latin typeface="Verdana"/>
                <a:cs typeface="Verdana"/>
              </a:rPr>
              <a:t>mucosale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120" dirty="0">
                <a:latin typeface="Verdana"/>
                <a:cs typeface="Verdana"/>
              </a:rPr>
              <a:t>intestinale</a:t>
            </a:r>
            <a:endParaRPr sz="1500" dirty="0">
              <a:latin typeface="Verdana"/>
              <a:cs typeface="Verdana"/>
            </a:endParaRPr>
          </a:p>
          <a:p>
            <a:pPr marL="1941195">
              <a:lnSpc>
                <a:spcPct val="100000"/>
              </a:lnSpc>
              <a:spcBef>
                <a:spcPts val="60"/>
              </a:spcBef>
            </a:pPr>
            <a:r>
              <a:rPr sz="1500" spc="-200" dirty="0"/>
              <a:t>4</a:t>
            </a:r>
            <a:r>
              <a:rPr sz="1500" spc="-100" dirty="0"/>
              <a:t>.</a:t>
            </a:r>
            <a:r>
              <a:rPr sz="1500" spc="-70" dirty="0"/>
              <a:t> </a:t>
            </a:r>
            <a:r>
              <a:rPr sz="1500" b="0" spc="-55" dirty="0">
                <a:latin typeface="Verdana"/>
                <a:cs typeface="Verdana"/>
              </a:rPr>
              <a:t>Covid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20" dirty="0">
                <a:latin typeface="Verdana"/>
                <a:cs typeface="Verdana"/>
              </a:rPr>
              <a:t>e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50" dirty="0">
                <a:latin typeface="Verdana"/>
                <a:cs typeface="Verdana"/>
              </a:rPr>
              <a:t>apparato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95" dirty="0">
                <a:latin typeface="Verdana"/>
                <a:cs typeface="Verdana"/>
              </a:rPr>
              <a:t>dige</a:t>
            </a:r>
            <a:r>
              <a:rPr sz="1500" b="0" spc="-85" dirty="0">
                <a:latin typeface="Verdana"/>
                <a:cs typeface="Verdana"/>
              </a:rPr>
              <a:t>r</a:t>
            </a:r>
            <a:r>
              <a:rPr sz="1500" b="0" spc="-75" dirty="0">
                <a:latin typeface="Verdana"/>
                <a:cs typeface="Verdana"/>
              </a:rPr>
              <a:t>ente</a:t>
            </a:r>
            <a:endParaRPr sz="1500" dirty="0">
              <a:latin typeface="Verdana"/>
              <a:cs typeface="Verdana"/>
            </a:endParaRPr>
          </a:p>
          <a:p>
            <a:pPr marL="1928495"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Verdana"/>
              <a:cs typeface="Verdana"/>
            </a:endParaRPr>
          </a:p>
          <a:p>
            <a:pPr marL="1941195">
              <a:lnSpc>
                <a:spcPct val="100000"/>
              </a:lnSpc>
              <a:spcBef>
                <a:spcPts val="5"/>
              </a:spcBef>
            </a:pPr>
            <a:r>
              <a:rPr spc="-370" dirty="0"/>
              <a:t>TEST</a:t>
            </a:r>
            <a:r>
              <a:rPr spc="-75" dirty="0"/>
              <a:t> </a:t>
            </a:r>
            <a:r>
              <a:rPr spc="-415" dirty="0"/>
              <a:t>D</a:t>
            </a:r>
            <a:r>
              <a:rPr spc="-265" dirty="0"/>
              <a:t>I</a:t>
            </a:r>
            <a:r>
              <a:rPr spc="-80" dirty="0"/>
              <a:t> </a:t>
            </a:r>
            <a:r>
              <a:rPr spc="-220" dirty="0"/>
              <a:t>AUTOVALUTAZIONE</a:t>
            </a:r>
          </a:p>
          <a:p>
            <a:pPr marL="1941195">
              <a:lnSpc>
                <a:spcPct val="100000"/>
              </a:lnSpc>
              <a:spcBef>
                <a:spcPts val="70"/>
              </a:spcBef>
            </a:pPr>
            <a:r>
              <a:rPr sz="1500" b="0" spc="-110" dirty="0">
                <a:latin typeface="Verdana"/>
                <a:cs typeface="Verdana"/>
              </a:rPr>
              <a:t>Seguon</a:t>
            </a:r>
            <a:r>
              <a:rPr sz="1500" b="0" spc="-100" dirty="0">
                <a:latin typeface="Verdana"/>
                <a:cs typeface="Verdana"/>
              </a:rPr>
              <a:t>o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145" dirty="0">
                <a:latin typeface="Verdana"/>
                <a:cs typeface="Verdana"/>
              </a:rPr>
              <a:t>i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65" dirty="0">
                <a:latin typeface="Verdana"/>
                <a:cs typeface="Verdana"/>
              </a:rPr>
              <a:t>capitoli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75" dirty="0">
                <a:latin typeface="Verdana"/>
                <a:cs typeface="Verdana"/>
              </a:rPr>
              <a:t>de</a:t>
            </a:r>
            <a:r>
              <a:rPr sz="1500" b="0" spc="-35" dirty="0">
                <a:latin typeface="Verdana"/>
                <a:cs typeface="Verdana"/>
              </a:rPr>
              <a:t>l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114" dirty="0">
                <a:latin typeface="Verdana"/>
                <a:cs typeface="Verdana"/>
              </a:rPr>
              <a:t>volume</a:t>
            </a:r>
            <a:endParaRPr sz="15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00699" y="2240357"/>
            <a:ext cx="6858000" cy="4258945"/>
            <a:chOff x="3200699" y="2240357"/>
            <a:chExt cx="6858000" cy="4258945"/>
          </a:xfrm>
        </p:grpSpPr>
        <p:sp>
          <p:nvSpPr>
            <p:cNvPr id="9" name="object 9"/>
            <p:cNvSpPr/>
            <p:nvPr/>
          </p:nvSpPr>
          <p:spPr>
            <a:xfrm>
              <a:off x="3218699" y="2246707"/>
              <a:ext cx="4284345" cy="0"/>
            </a:xfrm>
            <a:custGeom>
              <a:avLst/>
              <a:gdLst/>
              <a:ahLst/>
              <a:cxnLst/>
              <a:rect l="l" t="t" r="r" b="b"/>
              <a:pathLst>
                <a:path w="4284345">
                  <a:moveTo>
                    <a:pt x="0" y="0"/>
                  </a:moveTo>
                  <a:lnTo>
                    <a:pt x="428400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8699" y="3482356"/>
              <a:ext cx="6840220" cy="0"/>
            </a:xfrm>
            <a:custGeom>
              <a:avLst/>
              <a:gdLst/>
              <a:ahLst/>
              <a:cxnLst/>
              <a:rect l="l" t="t" r="r" b="b"/>
              <a:pathLst>
                <a:path w="6840220">
                  <a:moveTo>
                    <a:pt x="0" y="0"/>
                  </a:moveTo>
                  <a:lnTo>
                    <a:pt x="6840004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0699" y="5229058"/>
              <a:ext cx="6858000" cy="0"/>
            </a:xfrm>
            <a:custGeom>
              <a:avLst/>
              <a:gdLst/>
              <a:ahLst/>
              <a:cxnLst/>
              <a:rect l="l" t="t" r="r" b="b"/>
              <a:pathLst>
                <a:path w="6858000">
                  <a:moveTo>
                    <a:pt x="0" y="0"/>
                  </a:moveTo>
                  <a:lnTo>
                    <a:pt x="68580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18699" y="6492757"/>
              <a:ext cx="2808605" cy="0"/>
            </a:xfrm>
            <a:custGeom>
              <a:avLst/>
              <a:gdLst/>
              <a:ahLst/>
              <a:cxnLst/>
              <a:rect l="l" t="t" r="r" b="b"/>
              <a:pathLst>
                <a:path w="2808604">
                  <a:moveTo>
                    <a:pt x="0" y="0"/>
                  </a:moveTo>
                  <a:lnTo>
                    <a:pt x="280799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14" name="object 14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034903" y="258767"/>
            <a:ext cx="190500" cy="15875"/>
            <a:chOff x="11034903" y="258767"/>
            <a:chExt cx="190500" cy="15875"/>
          </a:xfrm>
        </p:grpSpPr>
        <p:sp>
          <p:nvSpPr>
            <p:cNvPr id="17" name="object 17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20" name="object 20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1034903" y="7818773"/>
            <a:ext cx="190500" cy="15875"/>
            <a:chOff x="11034903" y="7818773"/>
            <a:chExt cx="190500" cy="15875"/>
          </a:xfrm>
        </p:grpSpPr>
        <p:sp>
          <p:nvSpPr>
            <p:cNvPr id="23" name="object 23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26" name="object 26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29" name="object 29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0950765" y="5"/>
            <a:ext cx="15875" cy="190500"/>
            <a:chOff x="10950765" y="5"/>
            <a:chExt cx="15875" cy="190500"/>
          </a:xfrm>
        </p:grpSpPr>
        <p:sp>
          <p:nvSpPr>
            <p:cNvPr id="32" name="object 32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0950765" y="7902910"/>
            <a:ext cx="15875" cy="190500"/>
            <a:chOff x="10950765" y="7902910"/>
            <a:chExt cx="15875" cy="190500"/>
          </a:xfrm>
        </p:grpSpPr>
        <p:sp>
          <p:nvSpPr>
            <p:cNvPr id="35" name="object 35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810" y="86690"/>
            <a:ext cx="5929859" cy="7912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21999" y="2591380"/>
            <a:ext cx="60375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Ogni 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capitolo 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manuale 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vede </a:t>
            </a:r>
            <a:r>
              <a:rPr sz="1500" spc="-160" dirty="0">
                <a:solidFill>
                  <a:srgbClr val="FFFFFF"/>
                </a:solidFill>
                <a:latin typeface="Verdana"/>
                <a:cs typeface="Verdana"/>
              </a:rPr>
              <a:t>riassunti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all’inizio gli </a:t>
            </a:r>
            <a:r>
              <a:rPr sz="1500" spc="-254" dirty="0">
                <a:solidFill>
                  <a:srgbClr val="FFFFFF"/>
                </a:solidFill>
                <a:latin typeface="Verdana"/>
                <a:cs typeface="Verdana"/>
              </a:rPr>
              <a:t>OBIETTIVI </a:t>
            </a:r>
            <a:r>
              <a:rPr sz="1500" spc="-229" dirty="0">
                <a:solidFill>
                  <a:srgbClr val="FFFFFF"/>
                </a:solidFill>
                <a:latin typeface="Verdana"/>
                <a:cs typeface="Verdana"/>
              </a:rPr>
              <a:t>DIDATTICI, </a:t>
            </a:r>
            <a:r>
              <a:rPr sz="1500" spc="-5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che 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rappresentano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guida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allo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studio,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e </a:t>
            </a:r>
            <a:r>
              <a:rPr sz="1500" spc="-204" dirty="0">
                <a:solidFill>
                  <a:srgbClr val="FFFFFF"/>
                </a:solidFill>
                <a:latin typeface="Verdana"/>
                <a:cs typeface="Verdana"/>
              </a:rPr>
              <a:t>si </a:t>
            </a:r>
            <a:r>
              <a:rPr sz="1500" spc="-55" dirty="0">
                <a:solidFill>
                  <a:srgbClr val="FFFFFF"/>
                </a:solidFill>
                <a:latin typeface="Verdana"/>
                <a:cs typeface="Verdana"/>
              </a:rPr>
              <a:t>chiude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l’indicazione 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0" dirty="0">
                <a:solidFill>
                  <a:srgbClr val="FFFFFF"/>
                </a:solidFill>
                <a:latin typeface="Verdana"/>
                <a:cs typeface="Verdana"/>
              </a:rPr>
              <a:t>CONCETTI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CHI</a:t>
            </a:r>
            <a:r>
              <a:rPr sz="1500" spc="-2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00" spc="-1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15727" y="696640"/>
            <a:ext cx="2531110" cy="13735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700"/>
              </a:spcBef>
            </a:pPr>
            <a:r>
              <a:rPr spc="-555" dirty="0"/>
              <a:t>MALATTIE </a:t>
            </a:r>
            <a:r>
              <a:rPr spc="-550" dirty="0"/>
              <a:t> </a:t>
            </a:r>
            <a:r>
              <a:rPr spc="-595" dirty="0"/>
              <a:t>DEL</a:t>
            </a:r>
            <a:r>
              <a:rPr spc="-740" dirty="0"/>
              <a:t>L</a:t>
            </a:r>
            <a:r>
              <a:rPr spc="-195" dirty="0"/>
              <a:t>’</a:t>
            </a:r>
            <a:r>
              <a:rPr spc="-475" dirty="0"/>
              <a:t>AP</a:t>
            </a:r>
            <a:r>
              <a:rPr spc="-560" dirty="0"/>
              <a:t>P</a:t>
            </a:r>
            <a:r>
              <a:rPr spc="-440" dirty="0"/>
              <a:t>AR</a:t>
            </a:r>
            <a:r>
              <a:rPr spc="-520" dirty="0"/>
              <a:t>A</a:t>
            </a:r>
            <a:r>
              <a:rPr spc="-735" dirty="0"/>
              <a:t>T</a:t>
            </a:r>
            <a:r>
              <a:rPr spc="-165" dirty="0"/>
              <a:t>O  </a:t>
            </a:r>
            <a:r>
              <a:rPr spc="-565" dirty="0"/>
              <a:t>DIGERENTE</a:t>
            </a:r>
          </a:p>
          <a:p>
            <a:pPr marL="35560">
              <a:lnSpc>
                <a:spcPct val="100000"/>
              </a:lnSpc>
              <a:spcBef>
                <a:spcPts val="160"/>
              </a:spcBef>
            </a:pPr>
            <a:r>
              <a:rPr sz="1200" b="0" spc="-120" dirty="0">
                <a:latin typeface="Microsoft Sans Serif"/>
                <a:cs typeface="Microsoft Sans Serif"/>
              </a:rPr>
              <a:t>Edizione </a:t>
            </a:r>
            <a:r>
              <a:rPr sz="1200" b="0" spc="-50" dirty="0">
                <a:latin typeface="Microsoft Sans Serif"/>
                <a:cs typeface="Microsoft Sans Serif"/>
              </a:rPr>
              <a:t>2022-2025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565" y="97461"/>
            <a:ext cx="1384995" cy="7912099"/>
          </a:xfrm>
          <a:prstGeom prst="rect">
            <a:avLst/>
          </a:prstGeom>
        </p:spPr>
        <p:txBody>
          <a:bodyPr vert="vert270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0" b="1" spc="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000" b="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000" b="1" spc="-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9000" b="1" dirty="0">
                <a:solidFill>
                  <a:srgbClr val="FFFFFF"/>
                </a:solidFill>
                <a:latin typeface="Verdana"/>
                <a:cs typeface="Verdana"/>
              </a:rPr>
              <a:t>UMENTI</a:t>
            </a:r>
            <a:endParaRPr sz="9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9502" y="1076325"/>
            <a:ext cx="1308050" cy="6051792"/>
          </a:xfrm>
          <a:prstGeom prst="rect">
            <a:avLst/>
          </a:prstGeom>
        </p:spPr>
        <p:txBody>
          <a:bodyPr vert="vert270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850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71253" y="3519411"/>
            <a:ext cx="6162040" cy="1236345"/>
            <a:chOff x="3371253" y="3519411"/>
            <a:chExt cx="6162040" cy="1236345"/>
          </a:xfrm>
        </p:grpSpPr>
        <p:sp>
          <p:nvSpPr>
            <p:cNvPr id="8" name="object 8"/>
            <p:cNvSpPr/>
            <p:nvPr/>
          </p:nvSpPr>
          <p:spPr>
            <a:xfrm>
              <a:off x="3371253" y="3519411"/>
              <a:ext cx="6162040" cy="1236345"/>
            </a:xfrm>
            <a:custGeom>
              <a:avLst/>
              <a:gdLst/>
              <a:ahLst/>
              <a:cxnLst/>
              <a:rect l="l" t="t" r="r" b="b"/>
              <a:pathLst>
                <a:path w="6162040" h="1236345">
                  <a:moveTo>
                    <a:pt x="6161747" y="0"/>
                  </a:moveTo>
                  <a:lnTo>
                    <a:pt x="0" y="0"/>
                  </a:lnTo>
                  <a:lnTo>
                    <a:pt x="0" y="1235875"/>
                  </a:lnTo>
                  <a:lnTo>
                    <a:pt x="6161747" y="1235875"/>
                  </a:lnTo>
                  <a:lnTo>
                    <a:pt x="6161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5746" y="3870553"/>
              <a:ext cx="99060" cy="706755"/>
            </a:xfrm>
            <a:custGeom>
              <a:avLst/>
              <a:gdLst/>
              <a:ahLst/>
              <a:cxnLst/>
              <a:rect l="l" t="t" r="r" b="b"/>
              <a:pathLst>
                <a:path w="99060" h="706754">
                  <a:moveTo>
                    <a:pt x="98628" y="662952"/>
                  </a:moveTo>
                  <a:lnTo>
                    <a:pt x="43510" y="607834"/>
                  </a:lnTo>
                  <a:lnTo>
                    <a:pt x="0" y="651344"/>
                  </a:lnTo>
                  <a:lnTo>
                    <a:pt x="55118" y="706462"/>
                  </a:lnTo>
                  <a:lnTo>
                    <a:pt x="98628" y="662952"/>
                  </a:lnTo>
                  <a:close/>
                </a:path>
                <a:path w="99060" h="706754">
                  <a:moveTo>
                    <a:pt x="98628" y="359041"/>
                  </a:moveTo>
                  <a:lnTo>
                    <a:pt x="43510" y="303923"/>
                  </a:lnTo>
                  <a:lnTo>
                    <a:pt x="0" y="347433"/>
                  </a:lnTo>
                  <a:lnTo>
                    <a:pt x="55118" y="402551"/>
                  </a:lnTo>
                  <a:lnTo>
                    <a:pt x="98628" y="359041"/>
                  </a:lnTo>
                  <a:close/>
                </a:path>
                <a:path w="99060" h="706754">
                  <a:moveTo>
                    <a:pt x="98628" y="55118"/>
                  </a:moveTo>
                  <a:lnTo>
                    <a:pt x="43510" y="0"/>
                  </a:lnTo>
                  <a:lnTo>
                    <a:pt x="0" y="43510"/>
                  </a:lnTo>
                  <a:lnTo>
                    <a:pt x="55118" y="98628"/>
                  </a:lnTo>
                  <a:lnTo>
                    <a:pt x="98628" y="55118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71253" y="3519411"/>
            <a:ext cx="6162040" cy="1236345"/>
          </a:xfrm>
          <a:prstGeom prst="rect">
            <a:avLst/>
          </a:prstGeom>
          <a:ln w="43421">
            <a:solidFill>
              <a:srgbClr val="BA5157"/>
            </a:solidFill>
          </a:ln>
        </p:spPr>
        <p:txBody>
          <a:bodyPr vert="horz" wrap="square" lIns="0" tIns="113665" rIns="0" bIns="0" rtlCol="0">
            <a:spAutoFit/>
          </a:bodyPr>
          <a:lstStyle/>
          <a:p>
            <a:pPr marL="133985">
              <a:lnSpc>
                <a:spcPts val="1695"/>
              </a:lnSpc>
              <a:spcBef>
                <a:spcPts val="895"/>
              </a:spcBef>
            </a:pPr>
            <a:r>
              <a:rPr sz="1450" b="1" spc="-270" dirty="0">
                <a:solidFill>
                  <a:srgbClr val="0064A4"/>
                </a:solidFill>
                <a:latin typeface="Tahoma"/>
                <a:cs typeface="Tahoma"/>
              </a:rPr>
              <a:t>OBIETTIVI</a:t>
            </a:r>
            <a:r>
              <a:rPr sz="1450" b="1" spc="-75" dirty="0">
                <a:solidFill>
                  <a:srgbClr val="0064A4"/>
                </a:solidFill>
                <a:latin typeface="Tahoma"/>
                <a:cs typeface="Tahoma"/>
              </a:rPr>
              <a:t> </a:t>
            </a:r>
            <a:r>
              <a:rPr sz="1450" b="1" spc="-254" dirty="0">
                <a:solidFill>
                  <a:srgbClr val="0064A4"/>
                </a:solidFill>
                <a:latin typeface="Tahoma"/>
                <a:cs typeface="Tahoma"/>
              </a:rPr>
              <a:t>DIDATTICI</a:t>
            </a:r>
            <a:endParaRPr sz="1450">
              <a:latin typeface="Tahoma"/>
              <a:cs typeface="Tahoma"/>
            </a:endParaRPr>
          </a:p>
          <a:p>
            <a:pPr marL="339090">
              <a:lnSpc>
                <a:spcPts val="1150"/>
              </a:lnSpc>
            </a:pP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Conoscere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l’epidemiologia,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caratteristiche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anatomo-cliniche,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il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decorso,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il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comportamento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le</a:t>
            </a:r>
            <a:endParaRPr sz="1000">
              <a:latin typeface="Verdana"/>
              <a:cs typeface="Verdana"/>
            </a:endParaRPr>
          </a:p>
          <a:p>
            <a:pPr marL="339090">
              <a:lnSpc>
                <a:spcPts val="1195"/>
              </a:lnSpc>
            </a:pP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complicanze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della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malattia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d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ohn.</a:t>
            </a:r>
            <a:endParaRPr sz="1000">
              <a:latin typeface="Verdana"/>
              <a:cs typeface="Verdana"/>
            </a:endParaRPr>
          </a:p>
          <a:p>
            <a:pPr marL="339090" marR="497205">
              <a:lnSpc>
                <a:spcPts val="1200"/>
              </a:lnSpc>
              <a:spcBef>
                <a:spcPts val="35"/>
              </a:spcBef>
            </a:pP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Comprendere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difficoltà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della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diagnosi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l’impiego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diversificato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delle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tecniche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diagnostiche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nella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malattia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di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Crohn.</a:t>
            </a:r>
            <a:endParaRPr sz="1000">
              <a:latin typeface="Verdana"/>
              <a:cs typeface="Verdana"/>
            </a:endParaRPr>
          </a:p>
          <a:p>
            <a:pPr marL="339090">
              <a:lnSpc>
                <a:spcPts val="1155"/>
              </a:lnSpc>
            </a:pP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Riconoscere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obiettivi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indicazioni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della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terapia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medica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chirurgica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della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malattia.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73602" y="5008549"/>
            <a:ext cx="6152515" cy="1914525"/>
            <a:chOff x="3373602" y="5008549"/>
            <a:chExt cx="6152515" cy="1914525"/>
          </a:xfrm>
        </p:grpSpPr>
        <p:sp>
          <p:nvSpPr>
            <p:cNvPr id="12" name="object 12"/>
            <p:cNvSpPr/>
            <p:nvPr/>
          </p:nvSpPr>
          <p:spPr>
            <a:xfrm>
              <a:off x="3373602" y="5008549"/>
              <a:ext cx="6152515" cy="1914525"/>
            </a:xfrm>
            <a:custGeom>
              <a:avLst/>
              <a:gdLst/>
              <a:ahLst/>
              <a:cxnLst/>
              <a:rect l="l" t="t" r="r" b="b"/>
              <a:pathLst>
                <a:path w="6152515" h="1914525">
                  <a:moveTo>
                    <a:pt x="6151892" y="0"/>
                  </a:moveTo>
                  <a:lnTo>
                    <a:pt x="0" y="0"/>
                  </a:lnTo>
                  <a:lnTo>
                    <a:pt x="0" y="1914448"/>
                  </a:lnTo>
                  <a:lnTo>
                    <a:pt x="6151892" y="1914448"/>
                  </a:lnTo>
                  <a:lnTo>
                    <a:pt x="6151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77361" y="5387517"/>
              <a:ext cx="99060" cy="1054100"/>
            </a:xfrm>
            <a:custGeom>
              <a:avLst/>
              <a:gdLst/>
              <a:ahLst/>
              <a:cxnLst/>
              <a:rect l="l" t="t" r="r" b="b"/>
              <a:pathLst>
                <a:path w="99060" h="1054100">
                  <a:moveTo>
                    <a:pt x="98628" y="1010285"/>
                  </a:moveTo>
                  <a:lnTo>
                    <a:pt x="43510" y="955167"/>
                  </a:lnTo>
                  <a:lnTo>
                    <a:pt x="0" y="998677"/>
                  </a:lnTo>
                  <a:lnTo>
                    <a:pt x="55118" y="1053795"/>
                  </a:lnTo>
                  <a:lnTo>
                    <a:pt x="98628" y="1010285"/>
                  </a:lnTo>
                  <a:close/>
                </a:path>
                <a:path w="99060" h="1054100">
                  <a:moveTo>
                    <a:pt x="98628" y="532701"/>
                  </a:moveTo>
                  <a:lnTo>
                    <a:pt x="43510" y="477583"/>
                  </a:lnTo>
                  <a:lnTo>
                    <a:pt x="0" y="521093"/>
                  </a:lnTo>
                  <a:lnTo>
                    <a:pt x="55118" y="576211"/>
                  </a:lnTo>
                  <a:lnTo>
                    <a:pt x="98628" y="532701"/>
                  </a:lnTo>
                  <a:close/>
                </a:path>
                <a:path w="99060" h="1054100">
                  <a:moveTo>
                    <a:pt x="98628" y="55118"/>
                  </a:moveTo>
                  <a:lnTo>
                    <a:pt x="43510" y="0"/>
                  </a:lnTo>
                  <a:lnTo>
                    <a:pt x="0" y="43510"/>
                  </a:lnTo>
                  <a:lnTo>
                    <a:pt x="55118" y="98628"/>
                  </a:lnTo>
                  <a:lnTo>
                    <a:pt x="98628" y="55118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73602" y="5008549"/>
            <a:ext cx="6152515" cy="1914525"/>
          </a:xfrm>
          <a:prstGeom prst="rect">
            <a:avLst/>
          </a:prstGeom>
          <a:ln w="43421">
            <a:solidFill>
              <a:srgbClr val="BA5157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940"/>
              </a:spcBef>
            </a:pPr>
            <a:r>
              <a:rPr sz="1450" b="1" spc="-195" dirty="0">
                <a:solidFill>
                  <a:srgbClr val="0064A4"/>
                </a:solidFill>
                <a:latin typeface="Tahoma"/>
                <a:cs typeface="Tahoma"/>
              </a:rPr>
              <a:t>CONCETTI</a:t>
            </a:r>
            <a:r>
              <a:rPr sz="1450" b="1" spc="-75" dirty="0">
                <a:solidFill>
                  <a:srgbClr val="0064A4"/>
                </a:solidFill>
                <a:latin typeface="Tahoma"/>
                <a:cs typeface="Tahoma"/>
              </a:rPr>
              <a:t> </a:t>
            </a:r>
            <a:r>
              <a:rPr sz="1450" b="1" spc="-165" dirty="0">
                <a:solidFill>
                  <a:srgbClr val="0064A4"/>
                </a:solidFill>
                <a:latin typeface="Tahoma"/>
                <a:cs typeface="Tahoma"/>
              </a:rPr>
              <a:t>CHIAVE</a:t>
            </a:r>
            <a:endParaRPr sz="1450">
              <a:latin typeface="Tahoma"/>
              <a:cs typeface="Tahoma"/>
            </a:endParaRPr>
          </a:p>
          <a:p>
            <a:pPr marL="308610" marR="136525" algn="just">
              <a:lnSpc>
                <a:spcPct val="100000"/>
              </a:lnSpc>
              <a:spcBef>
                <a:spcPts val="80"/>
              </a:spcBef>
            </a:pP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malattia</a:t>
            </a:r>
            <a:r>
              <a:rPr sz="10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di</a:t>
            </a:r>
            <a:r>
              <a:rPr sz="10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Crohn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è</a:t>
            </a:r>
            <a:r>
              <a:rPr sz="10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una</a:t>
            </a:r>
            <a:r>
              <a:rPr sz="10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malattia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infiammatoria</a:t>
            </a:r>
            <a:r>
              <a:rPr sz="10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cronica</a:t>
            </a:r>
            <a:r>
              <a:rPr sz="10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intestinale</a:t>
            </a:r>
            <a:r>
              <a:rPr sz="10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10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eziologia</a:t>
            </a:r>
            <a:r>
              <a:rPr sz="10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sconosciuta</a:t>
            </a:r>
            <a:r>
              <a:rPr sz="10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caratterizzata </a:t>
            </a:r>
            <a:r>
              <a:rPr sz="1000" spc="-3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sz="10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periodi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di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remissione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10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di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riacutizzazione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dei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sintomi,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prevalentemente</a:t>
            </a:r>
            <a:r>
              <a:rPr sz="1000" spc="-1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diarrea,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dolore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addominale,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calo </a:t>
            </a:r>
            <a:r>
              <a:rPr sz="1000" spc="-3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ponderale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febbre.</a:t>
            </a:r>
            <a:endParaRPr sz="1000">
              <a:latin typeface="Verdana"/>
              <a:cs typeface="Verdana"/>
            </a:endParaRPr>
          </a:p>
          <a:p>
            <a:pPr marL="308610" marR="137795" algn="just">
              <a:lnSpc>
                <a:spcPct val="100000"/>
              </a:lnSpc>
              <a:spcBef>
                <a:spcPts val="160"/>
              </a:spcBef>
            </a:pP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Le 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lesioni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della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malattia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di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Crohn 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possono 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interessare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qualunque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tratto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del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canale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alimentare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ma 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sono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più </a:t>
            </a:r>
            <a:r>
              <a:rPr sz="1000" spc="-3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frequenti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nell’ileo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terminale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nel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colon.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flogosi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transmurale,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segmentarietà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delle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lesioni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il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comporta- </a:t>
            </a:r>
            <a:r>
              <a:rPr sz="1000" spc="-3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mento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di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tipo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fibrostenosante,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infiammatorio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fistolizzante,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sono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tipiche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della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malattia.</a:t>
            </a:r>
            <a:endParaRPr sz="1000">
              <a:latin typeface="Verdana"/>
              <a:cs typeface="Verdana"/>
            </a:endParaRPr>
          </a:p>
          <a:p>
            <a:pPr marL="308610" marR="136525" algn="just">
              <a:lnSpc>
                <a:spcPct val="100000"/>
              </a:lnSpc>
              <a:spcBef>
                <a:spcPts val="160"/>
              </a:spcBef>
            </a:pP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La diagnosi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di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malattia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di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Crohn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può 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essere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difficile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a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causa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dell’assenza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di 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un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preciso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gold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standard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dia-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gnostico.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25" dirty="0">
                <a:solidFill>
                  <a:srgbClr val="231F20"/>
                </a:solidFill>
                <a:latin typeface="Verdana"/>
                <a:cs typeface="Verdana"/>
              </a:rPr>
              <a:t>I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reperti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endoscopici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radiologici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concorrono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nel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supportare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la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diagnosi,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nel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definire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l’attività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le </a:t>
            </a:r>
            <a:r>
              <a:rPr sz="1000" spc="-3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complicanze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della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malattia,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sono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utili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per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seguirne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l’andamento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nel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tempo.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16" name="object 16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1034903" y="258767"/>
            <a:ext cx="190500" cy="15875"/>
            <a:chOff x="11034903" y="258767"/>
            <a:chExt cx="190500" cy="15875"/>
          </a:xfrm>
        </p:grpSpPr>
        <p:sp>
          <p:nvSpPr>
            <p:cNvPr id="19" name="object 19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22" name="object 22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1034903" y="7818773"/>
            <a:ext cx="190500" cy="15875"/>
            <a:chOff x="11034903" y="7818773"/>
            <a:chExt cx="190500" cy="15875"/>
          </a:xfrm>
        </p:grpSpPr>
        <p:sp>
          <p:nvSpPr>
            <p:cNvPr id="25" name="object 25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28" name="object 28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31" name="object 31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0950765" y="5"/>
            <a:ext cx="15875" cy="190500"/>
            <a:chOff x="10950765" y="5"/>
            <a:chExt cx="15875" cy="190500"/>
          </a:xfrm>
        </p:grpSpPr>
        <p:sp>
          <p:nvSpPr>
            <p:cNvPr id="34" name="object 34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0950765" y="7902910"/>
            <a:ext cx="15875" cy="190500"/>
            <a:chOff x="10950765" y="7902910"/>
            <a:chExt cx="15875" cy="190500"/>
          </a:xfrm>
        </p:grpSpPr>
        <p:sp>
          <p:nvSpPr>
            <p:cNvPr id="37" name="object 37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810" y="86690"/>
            <a:ext cx="5929859" cy="7912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03999" y="1454950"/>
            <a:ext cx="3449320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nuova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edizione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300" spc="-1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80" dirty="0">
                <a:solidFill>
                  <a:srgbClr val="FFFFFF"/>
                </a:solidFill>
                <a:latin typeface="Verdana"/>
                <a:cs typeface="Verdana"/>
              </a:rPr>
              <a:t>agl</a:t>
            </a:r>
            <a:r>
              <a:rPr sz="1300" spc="-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14" dirty="0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14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testo  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aggio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300" spc="-80" dirty="0">
                <a:solidFill>
                  <a:srgbClr val="FFFFFF"/>
                </a:solidFill>
                <a:latin typeface="Verdana"/>
                <a:cs typeface="Verdana"/>
              </a:rPr>
              <a:t>nato,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conciso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facilmente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0" dirty="0">
                <a:solidFill>
                  <a:srgbClr val="FFFFFF"/>
                </a:solidFill>
                <a:latin typeface="Verdana"/>
                <a:cs typeface="Verdana"/>
              </a:rPr>
              <a:t>fruibile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grazie  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all’essenzial</a:t>
            </a:r>
            <a:r>
              <a:rPr sz="1300" spc="-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bibliografia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nume</a:t>
            </a: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ose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5" dirty="0">
                <a:solidFill>
                  <a:srgbClr val="FFFFFF"/>
                </a:solidFill>
                <a:latin typeface="Verdana"/>
                <a:cs typeface="Verdana"/>
              </a:rPr>
              <a:t>tabelle  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Verdana"/>
                <a:cs typeface="Verdana"/>
              </a:rPr>
              <a:t>ricco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95" dirty="0">
                <a:solidFill>
                  <a:srgbClr val="FFFFFF"/>
                </a:solidFill>
                <a:latin typeface="Verdana"/>
                <a:cs typeface="Verdana"/>
              </a:rPr>
              <a:t>cor</a:t>
            </a: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edo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5" dirty="0">
                <a:solidFill>
                  <a:srgbClr val="FFFFFF"/>
                </a:solidFill>
                <a:latin typeface="Verdana"/>
                <a:cs typeface="Verdana"/>
              </a:rPr>
              <a:t>iconografic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colori.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15727" y="696640"/>
            <a:ext cx="2531110" cy="13735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700"/>
              </a:spcBef>
            </a:pPr>
            <a:r>
              <a:rPr spc="-555" dirty="0"/>
              <a:t>MALATTIE </a:t>
            </a:r>
            <a:r>
              <a:rPr spc="-550" dirty="0"/>
              <a:t> </a:t>
            </a:r>
            <a:r>
              <a:rPr spc="-595" dirty="0"/>
              <a:t>DEL</a:t>
            </a:r>
            <a:r>
              <a:rPr spc="-740" dirty="0"/>
              <a:t>L</a:t>
            </a:r>
            <a:r>
              <a:rPr spc="-195" dirty="0"/>
              <a:t>’</a:t>
            </a:r>
            <a:r>
              <a:rPr spc="-475" dirty="0"/>
              <a:t>AP</a:t>
            </a:r>
            <a:r>
              <a:rPr spc="-560" dirty="0"/>
              <a:t>P</a:t>
            </a:r>
            <a:r>
              <a:rPr spc="-440" dirty="0"/>
              <a:t>AR</a:t>
            </a:r>
            <a:r>
              <a:rPr spc="-520" dirty="0"/>
              <a:t>A</a:t>
            </a:r>
            <a:r>
              <a:rPr spc="-735" dirty="0"/>
              <a:t>T</a:t>
            </a:r>
            <a:r>
              <a:rPr spc="-165" dirty="0"/>
              <a:t>O  </a:t>
            </a:r>
            <a:r>
              <a:rPr spc="-565" dirty="0"/>
              <a:t>DIGERENTE</a:t>
            </a:r>
          </a:p>
          <a:p>
            <a:pPr marL="35560">
              <a:lnSpc>
                <a:spcPct val="100000"/>
              </a:lnSpc>
              <a:spcBef>
                <a:spcPts val="160"/>
              </a:spcBef>
            </a:pPr>
            <a:r>
              <a:rPr sz="1200" b="0" spc="-120" dirty="0">
                <a:latin typeface="Microsoft Sans Serif"/>
                <a:cs typeface="Microsoft Sans Serif"/>
              </a:rPr>
              <a:t>Edizione </a:t>
            </a:r>
            <a:r>
              <a:rPr sz="1200" b="0" spc="-50" dirty="0">
                <a:latin typeface="Microsoft Sans Serif"/>
                <a:cs typeface="Microsoft Sans Serif"/>
              </a:rPr>
              <a:t>2022-2025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79" y="86690"/>
            <a:ext cx="1384995" cy="7922869"/>
          </a:xfrm>
          <a:prstGeom prst="rect">
            <a:avLst/>
          </a:prstGeom>
        </p:spPr>
        <p:txBody>
          <a:bodyPr vert="vert270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0" b="1" spc="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000" b="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000" b="1" spc="-6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9000" b="1" dirty="0">
                <a:solidFill>
                  <a:srgbClr val="FFFFFF"/>
                </a:solidFill>
                <a:latin typeface="Verdana"/>
                <a:cs typeface="Verdana"/>
              </a:rPr>
              <a:t>UMENTI</a:t>
            </a:r>
            <a:endParaRPr sz="9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2400" y="478620"/>
            <a:ext cx="1308050" cy="6617505"/>
          </a:xfrm>
          <a:prstGeom prst="rect">
            <a:avLst/>
          </a:prstGeom>
        </p:spPr>
        <p:txBody>
          <a:bodyPr vert="vert270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8500" b="1" spc="-190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it-IT" sz="8500" b="1" spc="-190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endParaRPr sz="85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3388" y="4411586"/>
            <a:ext cx="179705" cy="13817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90"/>
              </a:spcBef>
            </a:pPr>
            <a:r>
              <a:rPr sz="1500" spc="-170" dirty="0">
                <a:solidFill>
                  <a:srgbClr val="FFFFFF"/>
                </a:solidFill>
                <a:latin typeface="SimSun"/>
                <a:cs typeface="SimSun"/>
              </a:rPr>
              <a:t>V</a:t>
            </a:r>
            <a:endParaRPr sz="15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535"/>
              </a:spcBef>
            </a:pPr>
            <a:r>
              <a:rPr sz="1500" i="1" spc="-27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500" i="1" spc="-27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79819" y="2563825"/>
            <a:ext cx="3916679" cy="4081779"/>
            <a:chOff x="6379819" y="2563825"/>
            <a:chExt cx="3916679" cy="4081779"/>
          </a:xfrm>
        </p:grpSpPr>
        <p:sp>
          <p:nvSpPr>
            <p:cNvPr id="9" name="object 9"/>
            <p:cNvSpPr/>
            <p:nvPr/>
          </p:nvSpPr>
          <p:spPr>
            <a:xfrm>
              <a:off x="6398869" y="2582875"/>
              <a:ext cx="3878579" cy="4043679"/>
            </a:xfrm>
            <a:custGeom>
              <a:avLst/>
              <a:gdLst/>
              <a:ahLst/>
              <a:cxnLst/>
              <a:rect l="l" t="t" r="r" b="b"/>
              <a:pathLst>
                <a:path w="3878579" h="4043679">
                  <a:moveTo>
                    <a:pt x="3878122" y="0"/>
                  </a:moveTo>
                  <a:lnTo>
                    <a:pt x="0" y="0"/>
                  </a:lnTo>
                  <a:lnTo>
                    <a:pt x="0" y="4043667"/>
                  </a:lnTo>
                  <a:lnTo>
                    <a:pt x="3878122" y="4043667"/>
                  </a:lnTo>
                  <a:lnTo>
                    <a:pt x="38781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98869" y="2582875"/>
              <a:ext cx="3878579" cy="4043679"/>
            </a:xfrm>
            <a:custGeom>
              <a:avLst/>
              <a:gdLst/>
              <a:ahLst/>
              <a:cxnLst/>
              <a:rect l="l" t="t" r="r" b="b"/>
              <a:pathLst>
                <a:path w="3878579" h="4043679">
                  <a:moveTo>
                    <a:pt x="0" y="4043667"/>
                  </a:moveTo>
                  <a:lnTo>
                    <a:pt x="3878122" y="4043667"/>
                  </a:lnTo>
                  <a:lnTo>
                    <a:pt x="3878122" y="0"/>
                  </a:lnTo>
                  <a:lnTo>
                    <a:pt x="0" y="0"/>
                  </a:lnTo>
                  <a:lnTo>
                    <a:pt x="0" y="4043667"/>
                  </a:lnTo>
                  <a:close/>
                </a:path>
              </a:pathLst>
            </a:custGeom>
            <a:ln w="38100">
              <a:solidFill>
                <a:srgbClr val="CA76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22709" y="3593388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528"/>
                  </a:lnTo>
                </a:path>
              </a:pathLst>
            </a:custGeom>
            <a:ln w="16395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84901" y="3714790"/>
              <a:ext cx="76200" cy="104139"/>
            </a:xfrm>
            <a:custGeom>
              <a:avLst/>
              <a:gdLst/>
              <a:ahLst/>
              <a:cxnLst/>
              <a:rect l="l" t="t" r="r" b="b"/>
              <a:pathLst>
                <a:path w="76200" h="104139">
                  <a:moveTo>
                    <a:pt x="75615" y="0"/>
                  </a:moveTo>
                  <a:lnTo>
                    <a:pt x="53167" y="16380"/>
                  </a:lnTo>
                  <a:lnTo>
                    <a:pt x="37807" y="21840"/>
                  </a:lnTo>
                  <a:lnTo>
                    <a:pt x="22448" y="16380"/>
                  </a:lnTo>
                  <a:lnTo>
                    <a:pt x="0" y="0"/>
                  </a:lnTo>
                  <a:lnTo>
                    <a:pt x="37807" y="103898"/>
                  </a:lnTo>
                  <a:lnTo>
                    <a:pt x="75615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59890" y="3152232"/>
              <a:ext cx="2061845" cy="125095"/>
            </a:xfrm>
            <a:custGeom>
              <a:avLst/>
              <a:gdLst/>
              <a:ahLst/>
              <a:cxnLst/>
              <a:rect l="l" t="t" r="r" b="b"/>
              <a:pathLst>
                <a:path w="2061845" h="125095">
                  <a:moveTo>
                    <a:pt x="0" y="125044"/>
                  </a:moveTo>
                  <a:lnTo>
                    <a:pt x="0" y="0"/>
                  </a:lnTo>
                  <a:lnTo>
                    <a:pt x="2060740" y="0"/>
                  </a:lnTo>
                  <a:lnTo>
                    <a:pt x="2061260" y="125044"/>
                  </a:lnTo>
                </a:path>
              </a:pathLst>
            </a:custGeom>
            <a:ln w="17716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0266" y="3245058"/>
              <a:ext cx="79248" cy="1089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81386" y="3244905"/>
              <a:ext cx="79260" cy="1090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04180" y="2839896"/>
              <a:ext cx="0" cy="304165"/>
            </a:xfrm>
            <a:custGeom>
              <a:avLst/>
              <a:gdLst/>
              <a:ahLst/>
              <a:cxnLst/>
              <a:rect l="l" t="t" r="r" b="b"/>
              <a:pathLst>
                <a:path h="304164">
                  <a:moveTo>
                    <a:pt x="0" y="0"/>
                  </a:moveTo>
                  <a:lnTo>
                    <a:pt x="0" y="304152"/>
                  </a:lnTo>
                </a:path>
              </a:pathLst>
            </a:custGeom>
            <a:ln w="17716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22742" y="2745473"/>
              <a:ext cx="772160" cy="241300"/>
            </a:xfrm>
            <a:custGeom>
              <a:avLst/>
              <a:gdLst/>
              <a:ahLst/>
              <a:cxnLst/>
              <a:rect l="l" t="t" r="r" b="b"/>
              <a:pathLst>
                <a:path w="772159" h="241300">
                  <a:moveTo>
                    <a:pt x="772147" y="0"/>
                  </a:moveTo>
                  <a:lnTo>
                    <a:pt x="0" y="0"/>
                  </a:lnTo>
                  <a:lnTo>
                    <a:pt x="0" y="241223"/>
                  </a:lnTo>
                  <a:lnTo>
                    <a:pt x="772147" y="241223"/>
                  </a:lnTo>
                  <a:lnTo>
                    <a:pt x="772147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919999" y="2742730"/>
            <a:ext cx="777875" cy="2470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700" spc="-90" dirty="0">
                <a:solidFill>
                  <a:srgbClr val="FFFFFF"/>
                </a:solidFill>
                <a:latin typeface="Verdana"/>
                <a:cs typeface="Verdana"/>
              </a:rPr>
              <a:t>FANS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759587" y="2742615"/>
            <a:ext cx="1938655" cy="3400425"/>
            <a:chOff x="6759587" y="2742615"/>
            <a:chExt cx="1938655" cy="3400425"/>
          </a:xfrm>
        </p:grpSpPr>
        <p:sp>
          <p:nvSpPr>
            <p:cNvPr id="20" name="object 20"/>
            <p:cNvSpPr/>
            <p:nvPr/>
          </p:nvSpPr>
          <p:spPr>
            <a:xfrm>
              <a:off x="7922742" y="2745473"/>
              <a:ext cx="772160" cy="241300"/>
            </a:xfrm>
            <a:custGeom>
              <a:avLst/>
              <a:gdLst/>
              <a:ahLst/>
              <a:cxnLst/>
              <a:rect l="l" t="t" r="r" b="b"/>
              <a:pathLst>
                <a:path w="772159" h="241300">
                  <a:moveTo>
                    <a:pt x="0" y="241223"/>
                  </a:moveTo>
                  <a:lnTo>
                    <a:pt x="772147" y="241223"/>
                  </a:lnTo>
                  <a:lnTo>
                    <a:pt x="772147" y="0"/>
                  </a:lnTo>
                  <a:lnTo>
                    <a:pt x="0" y="0"/>
                  </a:lnTo>
                  <a:lnTo>
                    <a:pt x="0" y="241223"/>
                  </a:lnTo>
                  <a:close/>
                </a:path>
              </a:pathLst>
            </a:custGeom>
            <a:ln w="5486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62992" y="3597897"/>
              <a:ext cx="0" cy="2470150"/>
            </a:xfrm>
            <a:custGeom>
              <a:avLst/>
              <a:gdLst/>
              <a:ahLst/>
              <a:cxnLst/>
              <a:rect l="l" t="t" r="r" b="b"/>
              <a:pathLst>
                <a:path h="2470150">
                  <a:moveTo>
                    <a:pt x="0" y="2154554"/>
                  </a:moveTo>
                  <a:lnTo>
                    <a:pt x="0" y="2469763"/>
                  </a:lnTo>
                </a:path>
                <a:path h="2470150">
                  <a:moveTo>
                    <a:pt x="0" y="1626323"/>
                  </a:moveTo>
                  <a:lnTo>
                    <a:pt x="0" y="1897900"/>
                  </a:lnTo>
                </a:path>
                <a:path h="2470150">
                  <a:moveTo>
                    <a:pt x="0" y="1110322"/>
                  </a:moveTo>
                  <a:lnTo>
                    <a:pt x="0" y="1369669"/>
                  </a:lnTo>
                </a:path>
                <a:path h="2470150">
                  <a:moveTo>
                    <a:pt x="0" y="586485"/>
                  </a:moveTo>
                  <a:lnTo>
                    <a:pt x="0" y="858227"/>
                  </a:lnTo>
                </a:path>
                <a:path h="2470150">
                  <a:moveTo>
                    <a:pt x="0" y="0"/>
                  </a:moveTo>
                  <a:lnTo>
                    <a:pt x="0" y="249897"/>
                  </a:lnTo>
                </a:path>
              </a:pathLst>
            </a:custGeom>
            <a:ln w="16395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5184" y="6038531"/>
              <a:ext cx="75615" cy="10389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759587" y="3405060"/>
              <a:ext cx="778510" cy="193040"/>
            </a:xfrm>
            <a:custGeom>
              <a:avLst/>
              <a:gdLst/>
              <a:ahLst/>
              <a:cxnLst/>
              <a:rect l="l" t="t" r="r" b="b"/>
              <a:pathLst>
                <a:path w="778509" h="193039">
                  <a:moveTo>
                    <a:pt x="778382" y="0"/>
                  </a:moveTo>
                  <a:lnTo>
                    <a:pt x="0" y="0"/>
                  </a:lnTo>
                  <a:lnTo>
                    <a:pt x="0" y="192836"/>
                  </a:lnTo>
                  <a:lnTo>
                    <a:pt x="778382" y="192836"/>
                  </a:lnTo>
                  <a:lnTo>
                    <a:pt x="778382" y="0"/>
                  </a:lnTo>
                  <a:close/>
                </a:path>
              </a:pathLst>
            </a:custGeom>
            <a:solidFill>
              <a:srgbClr val="00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831091" y="3398335"/>
            <a:ext cx="782955" cy="197485"/>
          </a:xfrm>
          <a:prstGeom prst="rect">
            <a:avLst/>
          </a:prstGeom>
          <a:solidFill>
            <a:srgbClr val="0064A4"/>
          </a:solidFill>
        </p:spPr>
        <p:txBody>
          <a:bodyPr vert="horz" wrap="square" lIns="0" tIns="42545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335"/>
              </a:spcBef>
            </a:pPr>
            <a:r>
              <a:rPr sz="700" spc="-105" dirty="0">
                <a:solidFill>
                  <a:srgbClr val="FFFFFF"/>
                </a:solidFill>
                <a:latin typeface="Verdana"/>
                <a:cs typeface="Verdana"/>
              </a:rPr>
              <a:t>SISTEMICO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63594" y="3402844"/>
            <a:ext cx="976630" cy="1974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335"/>
              </a:spcBef>
            </a:pPr>
            <a:r>
              <a:rPr sz="700" spc="-60" dirty="0">
                <a:solidFill>
                  <a:srgbClr val="FFFFFF"/>
                </a:solidFill>
                <a:latin typeface="Verdana"/>
                <a:cs typeface="Verdana"/>
              </a:rPr>
              <a:t>TOPICO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02704" y="3402838"/>
            <a:ext cx="892175" cy="781685"/>
            <a:chOff x="6702704" y="3402838"/>
            <a:chExt cx="892175" cy="781685"/>
          </a:xfrm>
        </p:grpSpPr>
        <p:sp>
          <p:nvSpPr>
            <p:cNvPr id="27" name="object 27"/>
            <p:cNvSpPr/>
            <p:nvPr/>
          </p:nvSpPr>
          <p:spPr>
            <a:xfrm>
              <a:off x="6759587" y="3405060"/>
              <a:ext cx="778510" cy="193040"/>
            </a:xfrm>
            <a:custGeom>
              <a:avLst/>
              <a:gdLst/>
              <a:ahLst/>
              <a:cxnLst/>
              <a:rect l="l" t="t" r="r" b="b"/>
              <a:pathLst>
                <a:path w="778509" h="193039">
                  <a:moveTo>
                    <a:pt x="0" y="192836"/>
                  </a:moveTo>
                  <a:lnTo>
                    <a:pt x="778382" y="192836"/>
                  </a:lnTo>
                  <a:lnTo>
                    <a:pt x="778382" y="0"/>
                  </a:lnTo>
                  <a:lnTo>
                    <a:pt x="0" y="0"/>
                  </a:lnTo>
                  <a:lnTo>
                    <a:pt x="0" y="192836"/>
                  </a:lnTo>
                  <a:close/>
                </a:path>
              </a:pathLst>
            </a:custGeom>
            <a:ln w="4432">
              <a:solidFill>
                <a:srgbClr val="006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2704" y="3847795"/>
              <a:ext cx="892175" cy="337185"/>
            </a:xfrm>
            <a:custGeom>
              <a:avLst/>
              <a:gdLst/>
              <a:ahLst/>
              <a:cxnLst/>
              <a:rect l="l" t="t" r="r" b="b"/>
              <a:pathLst>
                <a:path w="892175" h="337185">
                  <a:moveTo>
                    <a:pt x="892149" y="0"/>
                  </a:moveTo>
                  <a:lnTo>
                    <a:pt x="0" y="0"/>
                  </a:lnTo>
                  <a:lnTo>
                    <a:pt x="0" y="336588"/>
                  </a:lnTo>
                  <a:lnTo>
                    <a:pt x="892149" y="336588"/>
                  </a:lnTo>
                  <a:lnTo>
                    <a:pt x="892149" y="0"/>
                  </a:lnTo>
                  <a:close/>
                </a:path>
              </a:pathLst>
            </a:custGeom>
            <a:solidFill>
              <a:srgbClr val="00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563594" y="3845579"/>
            <a:ext cx="1036319" cy="34163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405765" marR="193675" indent="-69850">
              <a:lnSpc>
                <a:spcPct val="107900"/>
              </a:lnSpc>
              <a:spcBef>
                <a:spcPts val="384"/>
              </a:spcBef>
            </a:pPr>
            <a:r>
              <a:rPr sz="700" spc="-40" dirty="0">
                <a:solidFill>
                  <a:srgbClr val="FFFFFF"/>
                </a:solidFill>
                <a:latin typeface="Verdana"/>
                <a:cs typeface="Verdana"/>
              </a:rPr>
              <a:t>Legame</a:t>
            </a:r>
            <a:r>
              <a:rPr sz="7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Verdana"/>
                <a:cs typeface="Verdana"/>
              </a:rPr>
              <a:t>con  </a:t>
            </a:r>
            <a:r>
              <a:rPr sz="700" spc="-50" dirty="0">
                <a:solidFill>
                  <a:srgbClr val="FFFFFF"/>
                </a:solidFill>
                <a:latin typeface="Verdana"/>
                <a:cs typeface="Verdana"/>
              </a:rPr>
              <a:t>fosfolipidi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700481" y="3845572"/>
            <a:ext cx="899160" cy="862965"/>
            <a:chOff x="6700481" y="3845572"/>
            <a:chExt cx="899160" cy="862965"/>
          </a:xfrm>
        </p:grpSpPr>
        <p:sp>
          <p:nvSpPr>
            <p:cNvPr id="31" name="object 31"/>
            <p:cNvSpPr/>
            <p:nvPr/>
          </p:nvSpPr>
          <p:spPr>
            <a:xfrm>
              <a:off x="6702704" y="3847795"/>
              <a:ext cx="892175" cy="337185"/>
            </a:xfrm>
            <a:custGeom>
              <a:avLst/>
              <a:gdLst/>
              <a:ahLst/>
              <a:cxnLst/>
              <a:rect l="l" t="t" r="r" b="b"/>
              <a:pathLst>
                <a:path w="892175" h="337185">
                  <a:moveTo>
                    <a:pt x="0" y="336588"/>
                  </a:moveTo>
                  <a:lnTo>
                    <a:pt x="892149" y="336588"/>
                  </a:lnTo>
                  <a:lnTo>
                    <a:pt x="892149" y="0"/>
                  </a:lnTo>
                  <a:lnTo>
                    <a:pt x="0" y="0"/>
                  </a:lnTo>
                  <a:lnTo>
                    <a:pt x="0" y="336588"/>
                  </a:lnTo>
                  <a:close/>
                </a:path>
              </a:pathLst>
            </a:custGeom>
            <a:ln w="4432">
              <a:solidFill>
                <a:srgbClr val="006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07212" y="4456125"/>
              <a:ext cx="892175" cy="252095"/>
            </a:xfrm>
            <a:custGeom>
              <a:avLst/>
              <a:gdLst/>
              <a:ahLst/>
              <a:cxnLst/>
              <a:rect l="l" t="t" r="r" b="b"/>
              <a:pathLst>
                <a:path w="892175" h="252095">
                  <a:moveTo>
                    <a:pt x="892149" y="0"/>
                  </a:moveTo>
                  <a:lnTo>
                    <a:pt x="0" y="0"/>
                  </a:lnTo>
                  <a:lnTo>
                    <a:pt x="0" y="252095"/>
                  </a:lnTo>
                  <a:lnTo>
                    <a:pt x="892149" y="252095"/>
                  </a:lnTo>
                  <a:lnTo>
                    <a:pt x="892149" y="0"/>
                  </a:lnTo>
                  <a:close/>
                </a:path>
              </a:pathLst>
            </a:custGeom>
            <a:solidFill>
              <a:srgbClr val="00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563594" y="4453909"/>
            <a:ext cx="1036319" cy="25654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570"/>
              </a:spcBef>
            </a:pPr>
            <a:r>
              <a:rPr sz="700" spc="-4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700" spc="-55" dirty="0">
                <a:solidFill>
                  <a:srgbClr val="FFFFFF"/>
                </a:solidFill>
                <a:latin typeface="Verdana"/>
                <a:cs typeface="Verdana"/>
              </a:rPr>
              <a:t>iscosit</a:t>
            </a:r>
            <a:r>
              <a:rPr sz="700" spc="-70" dirty="0">
                <a:solidFill>
                  <a:srgbClr val="FFFFFF"/>
                </a:solidFill>
                <a:latin typeface="Verdana"/>
                <a:cs typeface="Verdana"/>
              </a:rPr>
              <a:t>à</a:t>
            </a:r>
            <a:r>
              <a:rPr sz="7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Verdana"/>
                <a:cs typeface="Verdana"/>
              </a:rPr>
              <a:t>muco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565810" y="4453902"/>
            <a:ext cx="1194435" cy="770890"/>
            <a:chOff x="6565810" y="4453902"/>
            <a:chExt cx="1194435" cy="770890"/>
          </a:xfrm>
        </p:grpSpPr>
        <p:sp>
          <p:nvSpPr>
            <p:cNvPr id="35" name="object 35"/>
            <p:cNvSpPr/>
            <p:nvPr/>
          </p:nvSpPr>
          <p:spPr>
            <a:xfrm>
              <a:off x="6707212" y="4456125"/>
              <a:ext cx="892175" cy="252095"/>
            </a:xfrm>
            <a:custGeom>
              <a:avLst/>
              <a:gdLst/>
              <a:ahLst/>
              <a:cxnLst/>
              <a:rect l="l" t="t" r="r" b="b"/>
              <a:pathLst>
                <a:path w="892175" h="252095">
                  <a:moveTo>
                    <a:pt x="0" y="252095"/>
                  </a:moveTo>
                  <a:lnTo>
                    <a:pt x="892149" y="252095"/>
                  </a:lnTo>
                  <a:lnTo>
                    <a:pt x="892149" y="0"/>
                  </a:lnTo>
                  <a:lnTo>
                    <a:pt x="0" y="0"/>
                  </a:lnTo>
                  <a:lnTo>
                    <a:pt x="0" y="252095"/>
                  </a:lnTo>
                  <a:close/>
                </a:path>
              </a:pathLst>
            </a:custGeom>
            <a:ln w="4432">
              <a:solidFill>
                <a:srgbClr val="006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65810" y="4967566"/>
              <a:ext cx="1194435" cy="257175"/>
            </a:xfrm>
            <a:custGeom>
              <a:avLst/>
              <a:gdLst/>
              <a:ahLst/>
              <a:cxnLst/>
              <a:rect l="l" t="t" r="r" b="b"/>
              <a:pathLst>
                <a:path w="1194434" h="257175">
                  <a:moveTo>
                    <a:pt x="1194358" y="0"/>
                  </a:moveTo>
                  <a:lnTo>
                    <a:pt x="0" y="0"/>
                  </a:lnTo>
                  <a:lnTo>
                    <a:pt x="0" y="256654"/>
                  </a:lnTo>
                  <a:lnTo>
                    <a:pt x="1194358" y="256654"/>
                  </a:lnTo>
                  <a:lnTo>
                    <a:pt x="1194358" y="0"/>
                  </a:lnTo>
                  <a:close/>
                </a:path>
              </a:pathLst>
            </a:custGeom>
            <a:solidFill>
              <a:srgbClr val="00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563594" y="4965350"/>
            <a:ext cx="1198880" cy="26162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590"/>
              </a:spcBef>
            </a:pPr>
            <a:r>
              <a:rPr sz="700" spc="-65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700" spc="-3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700" spc="-40" dirty="0">
                <a:solidFill>
                  <a:srgbClr val="FFFFFF"/>
                </a:solidFill>
                <a:latin typeface="Verdana"/>
                <a:cs typeface="Verdana"/>
              </a:rPr>
              <a:t>meabilità</a:t>
            </a:r>
            <a:r>
              <a:rPr sz="7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FFFFFF"/>
                </a:solidFill>
                <a:latin typeface="Verdana"/>
                <a:cs typeface="Verdana"/>
              </a:rPr>
              <a:t>mucosa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563588" y="4965344"/>
            <a:ext cx="1198880" cy="787400"/>
            <a:chOff x="6563588" y="4965344"/>
            <a:chExt cx="1198880" cy="787400"/>
          </a:xfrm>
        </p:grpSpPr>
        <p:sp>
          <p:nvSpPr>
            <p:cNvPr id="39" name="object 39"/>
            <p:cNvSpPr/>
            <p:nvPr/>
          </p:nvSpPr>
          <p:spPr>
            <a:xfrm>
              <a:off x="6565811" y="4967567"/>
              <a:ext cx="1194435" cy="257175"/>
            </a:xfrm>
            <a:custGeom>
              <a:avLst/>
              <a:gdLst/>
              <a:ahLst/>
              <a:cxnLst/>
              <a:rect l="l" t="t" r="r" b="b"/>
              <a:pathLst>
                <a:path w="1194434" h="257175">
                  <a:moveTo>
                    <a:pt x="0" y="256654"/>
                  </a:moveTo>
                  <a:lnTo>
                    <a:pt x="1194358" y="256654"/>
                  </a:lnTo>
                  <a:lnTo>
                    <a:pt x="1194358" y="0"/>
                  </a:lnTo>
                  <a:lnTo>
                    <a:pt x="0" y="0"/>
                  </a:lnTo>
                  <a:lnTo>
                    <a:pt x="0" y="256654"/>
                  </a:lnTo>
                  <a:close/>
                </a:path>
              </a:pathLst>
            </a:custGeom>
            <a:ln w="4432">
              <a:solidFill>
                <a:srgbClr val="006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39115" y="5495798"/>
              <a:ext cx="1048385" cy="257175"/>
            </a:xfrm>
            <a:custGeom>
              <a:avLst/>
              <a:gdLst/>
              <a:ahLst/>
              <a:cxnLst/>
              <a:rect l="l" t="t" r="r" b="b"/>
              <a:pathLst>
                <a:path w="1048384" h="257175">
                  <a:moveTo>
                    <a:pt x="1047762" y="0"/>
                  </a:moveTo>
                  <a:lnTo>
                    <a:pt x="0" y="0"/>
                  </a:lnTo>
                  <a:lnTo>
                    <a:pt x="0" y="256654"/>
                  </a:lnTo>
                  <a:lnTo>
                    <a:pt x="1047762" y="256654"/>
                  </a:lnTo>
                  <a:lnTo>
                    <a:pt x="1047762" y="0"/>
                  </a:lnTo>
                  <a:close/>
                </a:path>
              </a:pathLst>
            </a:custGeom>
            <a:solidFill>
              <a:srgbClr val="00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563594" y="5493581"/>
            <a:ext cx="1125855" cy="26162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590"/>
              </a:spcBef>
            </a:pPr>
            <a:r>
              <a:rPr sz="700" spc="-80" dirty="0">
                <a:solidFill>
                  <a:srgbClr val="FFFFFF"/>
                </a:solidFill>
                <a:latin typeface="Verdana"/>
                <a:cs typeface="Verdana"/>
              </a:rPr>
              <a:t>Ret</a:t>
            </a:r>
            <a:r>
              <a:rPr sz="700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700" spc="-35" dirty="0">
                <a:solidFill>
                  <a:srgbClr val="FFFFFF"/>
                </a:solidFill>
                <a:latin typeface="Verdana"/>
                <a:cs typeface="Verdana"/>
              </a:rPr>
              <a:t>odif</a:t>
            </a:r>
            <a:r>
              <a:rPr sz="700" spc="-55" dirty="0">
                <a:solidFill>
                  <a:srgbClr val="FFFFFF"/>
                </a:solidFill>
                <a:latin typeface="Verdana"/>
                <a:cs typeface="Verdana"/>
              </a:rPr>
              <a:t>fusione</a:t>
            </a:r>
            <a:r>
              <a:rPr sz="7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0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600" spc="-165" baseline="34722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endParaRPr sz="600" baseline="34722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639115" y="5495797"/>
            <a:ext cx="1048385" cy="257175"/>
          </a:xfrm>
          <a:custGeom>
            <a:avLst/>
            <a:gdLst/>
            <a:ahLst/>
            <a:cxnLst/>
            <a:rect l="l" t="t" r="r" b="b"/>
            <a:pathLst>
              <a:path w="1048384" h="257175">
                <a:moveTo>
                  <a:pt x="0" y="256654"/>
                </a:moveTo>
                <a:lnTo>
                  <a:pt x="1047762" y="256654"/>
                </a:lnTo>
                <a:lnTo>
                  <a:pt x="1047762" y="0"/>
                </a:lnTo>
                <a:lnTo>
                  <a:pt x="0" y="0"/>
                </a:lnTo>
                <a:lnTo>
                  <a:pt x="0" y="256654"/>
                </a:lnTo>
                <a:close/>
              </a:path>
            </a:pathLst>
          </a:custGeom>
          <a:ln w="4432">
            <a:solidFill>
              <a:srgbClr val="006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702780" y="6174676"/>
            <a:ext cx="892175" cy="257175"/>
          </a:xfrm>
          <a:prstGeom prst="rect">
            <a:avLst/>
          </a:prstGeom>
          <a:solidFill>
            <a:srgbClr val="D2232A"/>
          </a:solidFill>
          <a:ln w="4432">
            <a:solidFill>
              <a:srgbClr val="0064A4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570"/>
              </a:spcBef>
            </a:pPr>
            <a:r>
              <a:rPr sz="700" spc="-50" dirty="0">
                <a:solidFill>
                  <a:srgbClr val="FFFFFF"/>
                </a:solidFill>
                <a:latin typeface="Verdana"/>
                <a:cs typeface="Verdana"/>
              </a:rPr>
              <a:t>Dann</a:t>
            </a:r>
            <a:r>
              <a:rPr sz="700" spc="-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7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FFFFFF"/>
                </a:solidFill>
                <a:latin typeface="Verdana"/>
                <a:cs typeface="Verdana"/>
              </a:rPr>
              <a:t>mucosa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731160" y="6170244"/>
            <a:ext cx="892175" cy="257175"/>
          </a:xfrm>
          <a:prstGeom prst="rect">
            <a:avLst/>
          </a:prstGeom>
          <a:solidFill>
            <a:srgbClr val="D2232A"/>
          </a:solidFill>
          <a:ln w="4432">
            <a:solidFill>
              <a:srgbClr val="0064A4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570"/>
              </a:spcBef>
            </a:pPr>
            <a:r>
              <a:rPr sz="700" spc="-50" dirty="0">
                <a:solidFill>
                  <a:srgbClr val="FFFFFF"/>
                </a:solidFill>
                <a:latin typeface="Verdana"/>
                <a:cs typeface="Verdana"/>
              </a:rPr>
              <a:t>Dann</a:t>
            </a:r>
            <a:r>
              <a:rPr sz="700" spc="-4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7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FFFFFF"/>
                </a:solidFill>
                <a:latin typeface="Verdana"/>
                <a:cs typeface="Verdana"/>
              </a:rPr>
              <a:t>mucosa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663664" y="4170984"/>
            <a:ext cx="1134110" cy="372745"/>
            <a:chOff x="8663664" y="4170984"/>
            <a:chExt cx="1134110" cy="372745"/>
          </a:xfrm>
        </p:grpSpPr>
        <p:sp>
          <p:nvSpPr>
            <p:cNvPr id="46" name="object 46"/>
            <p:cNvSpPr/>
            <p:nvPr/>
          </p:nvSpPr>
          <p:spPr>
            <a:xfrm>
              <a:off x="8703288" y="4341642"/>
              <a:ext cx="1054735" cy="125095"/>
            </a:xfrm>
            <a:custGeom>
              <a:avLst/>
              <a:gdLst/>
              <a:ahLst/>
              <a:cxnLst/>
              <a:rect l="l" t="t" r="r" b="b"/>
              <a:pathLst>
                <a:path w="1054734" h="125095">
                  <a:moveTo>
                    <a:pt x="0" y="125044"/>
                  </a:moveTo>
                  <a:lnTo>
                    <a:pt x="0" y="0"/>
                  </a:lnTo>
                  <a:lnTo>
                    <a:pt x="1054328" y="0"/>
                  </a:lnTo>
                  <a:lnTo>
                    <a:pt x="1054595" y="125044"/>
                  </a:lnTo>
                </a:path>
              </a:pathLst>
            </a:custGeom>
            <a:ln w="17716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3664" y="4434468"/>
              <a:ext cx="79248" cy="10891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8182" y="4434391"/>
              <a:ext cx="79260" cy="10899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222503" y="4179874"/>
              <a:ext cx="0" cy="170815"/>
            </a:xfrm>
            <a:custGeom>
              <a:avLst/>
              <a:gdLst/>
              <a:ahLst/>
              <a:cxnLst/>
              <a:rect l="l" t="t" r="r" b="b"/>
              <a:pathLst>
                <a:path h="170814">
                  <a:moveTo>
                    <a:pt x="0" y="0"/>
                  </a:moveTo>
                  <a:lnTo>
                    <a:pt x="0" y="170554"/>
                  </a:lnTo>
                </a:path>
              </a:pathLst>
            </a:custGeom>
            <a:ln w="17716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774207" y="3841070"/>
            <a:ext cx="896619" cy="341630"/>
          </a:xfrm>
          <a:prstGeom prst="rect">
            <a:avLst/>
          </a:prstGeom>
          <a:solidFill>
            <a:srgbClr val="0064A4"/>
          </a:solidFill>
        </p:spPr>
        <p:txBody>
          <a:bodyPr vert="horz" wrap="square" lIns="0" tIns="57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700" spc="-30" dirty="0">
                <a:solidFill>
                  <a:srgbClr val="FFFFFF"/>
                </a:solidFill>
                <a:latin typeface="Verdana"/>
                <a:cs typeface="Verdana"/>
              </a:rPr>
              <a:t>COX</a:t>
            </a:r>
            <a:endParaRPr sz="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700" spc="-30" dirty="0">
                <a:solidFill>
                  <a:srgbClr val="FFFFFF"/>
                </a:solidFill>
                <a:latin typeface="Verdana"/>
                <a:cs typeface="Verdana"/>
              </a:rPr>
              <a:t>dipendente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660248" y="4812817"/>
            <a:ext cx="76200" cy="188595"/>
            <a:chOff x="8660248" y="4812817"/>
            <a:chExt cx="76200" cy="188595"/>
          </a:xfrm>
        </p:grpSpPr>
        <p:sp>
          <p:nvSpPr>
            <p:cNvPr id="52" name="object 52"/>
            <p:cNvSpPr/>
            <p:nvPr/>
          </p:nvSpPr>
          <p:spPr>
            <a:xfrm>
              <a:off x="8698056" y="4821072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5122"/>
                  </a:lnTo>
                </a:path>
              </a:pathLst>
            </a:custGeom>
            <a:ln w="16395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60248" y="4897069"/>
              <a:ext cx="76200" cy="104139"/>
            </a:xfrm>
            <a:custGeom>
              <a:avLst/>
              <a:gdLst/>
              <a:ahLst/>
              <a:cxnLst/>
              <a:rect l="l" t="t" r="r" b="b"/>
              <a:pathLst>
                <a:path w="76200" h="104139">
                  <a:moveTo>
                    <a:pt x="75615" y="0"/>
                  </a:moveTo>
                  <a:lnTo>
                    <a:pt x="53167" y="16380"/>
                  </a:lnTo>
                  <a:lnTo>
                    <a:pt x="37807" y="21840"/>
                  </a:lnTo>
                  <a:lnTo>
                    <a:pt x="22448" y="16380"/>
                  </a:lnTo>
                  <a:lnTo>
                    <a:pt x="0" y="0"/>
                  </a:lnTo>
                  <a:lnTo>
                    <a:pt x="37807" y="103898"/>
                  </a:lnTo>
                  <a:lnTo>
                    <a:pt x="75615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8459057" y="4563662"/>
            <a:ext cx="478155" cy="259715"/>
          </a:xfrm>
          <a:prstGeom prst="rect">
            <a:avLst/>
          </a:prstGeom>
          <a:solidFill>
            <a:srgbClr val="0064A4"/>
          </a:solidFill>
        </p:spPr>
        <p:txBody>
          <a:bodyPr vert="horz" wrap="square" lIns="0" tIns="7366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580"/>
              </a:spcBef>
            </a:pPr>
            <a:r>
              <a:rPr sz="700" spc="-60" dirty="0">
                <a:solidFill>
                  <a:srgbClr val="FFFFFF"/>
                </a:solidFill>
                <a:latin typeface="Verdana"/>
                <a:cs typeface="Verdana"/>
              </a:rPr>
              <a:t>COX-1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9728950" y="4817325"/>
            <a:ext cx="76200" cy="184150"/>
            <a:chOff x="9728950" y="4817325"/>
            <a:chExt cx="76200" cy="184150"/>
          </a:xfrm>
        </p:grpSpPr>
        <p:sp>
          <p:nvSpPr>
            <p:cNvPr id="56" name="object 56"/>
            <p:cNvSpPr/>
            <p:nvPr/>
          </p:nvSpPr>
          <p:spPr>
            <a:xfrm>
              <a:off x="9766758" y="4825580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614"/>
                  </a:lnTo>
                </a:path>
              </a:pathLst>
            </a:custGeom>
            <a:ln w="16395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28950" y="4897069"/>
              <a:ext cx="76200" cy="104139"/>
            </a:xfrm>
            <a:custGeom>
              <a:avLst/>
              <a:gdLst/>
              <a:ahLst/>
              <a:cxnLst/>
              <a:rect l="l" t="t" r="r" b="b"/>
              <a:pathLst>
                <a:path w="76200" h="104139">
                  <a:moveTo>
                    <a:pt x="75615" y="0"/>
                  </a:moveTo>
                  <a:lnTo>
                    <a:pt x="53167" y="16380"/>
                  </a:lnTo>
                  <a:lnTo>
                    <a:pt x="37807" y="21840"/>
                  </a:lnTo>
                  <a:lnTo>
                    <a:pt x="22448" y="16380"/>
                  </a:lnTo>
                  <a:lnTo>
                    <a:pt x="0" y="0"/>
                  </a:lnTo>
                  <a:lnTo>
                    <a:pt x="37807" y="103898"/>
                  </a:lnTo>
                  <a:lnTo>
                    <a:pt x="75615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9481115" y="4568170"/>
            <a:ext cx="478155" cy="259715"/>
          </a:xfrm>
          <a:prstGeom prst="rect">
            <a:avLst/>
          </a:prstGeom>
          <a:solidFill>
            <a:srgbClr val="0064A4"/>
          </a:solidFill>
        </p:spPr>
        <p:txBody>
          <a:bodyPr vert="horz" wrap="square" lIns="0" tIns="7366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580"/>
              </a:spcBef>
            </a:pPr>
            <a:r>
              <a:rPr sz="700" spc="-60" dirty="0">
                <a:solidFill>
                  <a:srgbClr val="FFFFFF"/>
                </a:solidFill>
                <a:latin typeface="Verdana"/>
                <a:cs typeface="Verdana"/>
              </a:rPr>
              <a:t>COX-2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8660248" y="5298566"/>
            <a:ext cx="1144905" cy="270510"/>
            <a:chOff x="8660248" y="5298566"/>
            <a:chExt cx="1144905" cy="270510"/>
          </a:xfrm>
        </p:grpSpPr>
        <p:sp>
          <p:nvSpPr>
            <p:cNvPr id="60" name="object 60"/>
            <p:cNvSpPr/>
            <p:nvPr/>
          </p:nvSpPr>
          <p:spPr>
            <a:xfrm>
              <a:off x="8698056" y="5318391"/>
              <a:ext cx="0" cy="168910"/>
            </a:xfrm>
            <a:custGeom>
              <a:avLst/>
              <a:gdLst/>
              <a:ahLst/>
              <a:cxnLst/>
              <a:rect l="l" t="t" r="r" b="b"/>
              <a:pathLst>
                <a:path h="168910">
                  <a:moveTo>
                    <a:pt x="0" y="0"/>
                  </a:moveTo>
                  <a:lnTo>
                    <a:pt x="0" y="168661"/>
                  </a:lnTo>
                </a:path>
              </a:pathLst>
            </a:custGeom>
            <a:ln w="16395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60248" y="5457927"/>
              <a:ext cx="75615" cy="10389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766758" y="5306821"/>
              <a:ext cx="0" cy="187325"/>
            </a:xfrm>
            <a:custGeom>
              <a:avLst/>
              <a:gdLst/>
              <a:ahLst/>
              <a:cxnLst/>
              <a:rect l="l" t="t" r="r" b="b"/>
              <a:pathLst>
                <a:path h="187325">
                  <a:moveTo>
                    <a:pt x="0" y="0"/>
                  </a:moveTo>
                  <a:lnTo>
                    <a:pt x="0" y="187264"/>
                  </a:lnTo>
                </a:path>
              </a:pathLst>
            </a:custGeom>
            <a:ln w="16395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28950" y="5464959"/>
              <a:ext cx="75615" cy="103898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8031422" y="5059521"/>
            <a:ext cx="1010285" cy="261620"/>
          </a:xfrm>
          <a:prstGeom prst="rect">
            <a:avLst/>
          </a:prstGeom>
          <a:solidFill>
            <a:srgbClr val="0064A4"/>
          </a:solidFill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590"/>
              </a:lnSpc>
            </a:pPr>
            <a:r>
              <a:rPr sz="2250" spc="-254" baseline="-3703" dirty="0">
                <a:solidFill>
                  <a:srgbClr val="FFFFFF"/>
                </a:solidFill>
                <a:latin typeface="SimSun"/>
                <a:cs typeface="SimSun"/>
              </a:rPr>
              <a:t>V</a:t>
            </a:r>
            <a:r>
              <a:rPr sz="2250" spc="-577" baseline="-3703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700" spc="-9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700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700" spc="-40" dirty="0">
                <a:solidFill>
                  <a:srgbClr val="FFFFFF"/>
                </a:solidFill>
                <a:latin typeface="Verdana"/>
                <a:cs typeface="Verdana"/>
              </a:rPr>
              <a:t>ostaglandine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162916" y="5059749"/>
            <a:ext cx="967105" cy="249554"/>
          </a:xfrm>
          <a:prstGeom prst="rect">
            <a:avLst/>
          </a:prstGeom>
          <a:solidFill>
            <a:srgbClr val="0064A4"/>
          </a:solidFill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1545"/>
              </a:lnSpc>
            </a:pPr>
            <a:r>
              <a:rPr sz="2250" spc="-254" baseline="-3703" dirty="0">
                <a:solidFill>
                  <a:srgbClr val="FFFFFF"/>
                </a:solidFill>
                <a:latin typeface="SimSun"/>
                <a:cs typeface="SimSun"/>
              </a:rPr>
              <a:t>V</a:t>
            </a:r>
            <a:r>
              <a:rPr sz="2250" spc="-577" baseline="-3703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700" spc="-55" dirty="0">
                <a:solidFill>
                  <a:srgbClr val="FFFFFF"/>
                </a:solidFill>
                <a:latin typeface="Verdana"/>
                <a:cs typeface="Verdana"/>
              </a:rPr>
              <a:t>PGE</a:t>
            </a:r>
            <a:r>
              <a:rPr sz="600" spc="-82" baseline="-34722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600" spc="44" baseline="-347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1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7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80" dirty="0">
                <a:solidFill>
                  <a:srgbClr val="FFFFFF"/>
                </a:solidFill>
                <a:latin typeface="Verdana"/>
                <a:cs typeface="Verdana"/>
              </a:rPr>
              <a:t>PG</a:t>
            </a:r>
            <a:r>
              <a:rPr sz="700" spc="-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600" spc="-82" baseline="-34722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600" spc="44" baseline="-3472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11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7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95" dirty="0">
                <a:solidFill>
                  <a:srgbClr val="FFFFFF"/>
                </a:solidFill>
                <a:latin typeface="Verdana"/>
                <a:cs typeface="Verdana"/>
              </a:rPr>
              <a:t>TX</a:t>
            </a:r>
            <a:r>
              <a:rPr sz="700" spc="-1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00" spc="-82" baseline="-34722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600" baseline="-34722">
              <a:latin typeface="Verdana"/>
              <a:cs typeface="Verdana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8017217" y="5606351"/>
            <a:ext cx="1539240" cy="536575"/>
            <a:chOff x="8017217" y="5606351"/>
            <a:chExt cx="1539240" cy="536575"/>
          </a:xfrm>
        </p:grpSpPr>
        <p:sp>
          <p:nvSpPr>
            <p:cNvPr id="67" name="object 67"/>
            <p:cNvSpPr/>
            <p:nvPr/>
          </p:nvSpPr>
          <p:spPr>
            <a:xfrm>
              <a:off x="8817797" y="5858446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481"/>
                  </a:lnTo>
                </a:path>
              </a:pathLst>
            </a:custGeom>
            <a:ln w="16395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813370" y="5828414"/>
              <a:ext cx="734060" cy="161290"/>
            </a:xfrm>
            <a:custGeom>
              <a:avLst/>
              <a:gdLst/>
              <a:ahLst/>
              <a:cxnLst/>
              <a:rect l="l" t="t" r="r" b="b"/>
              <a:pathLst>
                <a:path w="734059" h="161289">
                  <a:moveTo>
                    <a:pt x="733742" y="0"/>
                  </a:moveTo>
                  <a:lnTo>
                    <a:pt x="733742" y="160680"/>
                  </a:lnTo>
                  <a:lnTo>
                    <a:pt x="0" y="160680"/>
                  </a:lnTo>
                </a:path>
              </a:pathLst>
            </a:custGeom>
            <a:ln w="17716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161337" y="5983084"/>
              <a:ext cx="0" cy="85090"/>
            </a:xfrm>
            <a:custGeom>
              <a:avLst/>
              <a:gdLst/>
              <a:ahLst/>
              <a:cxnLst/>
              <a:rect l="l" t="t" r="r" b="b"/>
              <a:pathLst>
                <a:path h="85089">
                  <a:moveTo>
                    <a:pt x="0" y="0"/>
                  </a:moveTo>
                  <a:lnTo>
                    <a:pt x="0" y="84569"/>
                  </a:lnTo>
                </a:path>
              </a:pathLst>
            </a:custGeom>
            <a:ln w="16395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123529" y="6038531"/>
              <a:ext cx="76200" cy="104139"/>
            </a:xfrm>
            <a:custGeom>
              <a:avLst/>
              <a:gdLst/>
              <a:ahLst/>
              <a:cxnLst/>
              <a:rect l="l" t="t" r="r" b="b"/>
              <a:pathLst>
                <a:path w="76200" h="104139">
                  <a:moveTo>
                    <a:pt x="75615" y="0"/>
                  </a:moveTo>
                  <a:lnTo>
                    <a:pt x="53167" y="16380"/>
                  </a:lnTo>
                  <a:lnTo>
                    <a:pt x="37807" y="21840"/>
                  </a:lnTo>
                  <a:lnTo>
                    <a:pt x="22448" y="16380"/>
                  </a:lnTo>
                  <a:lnTo>
                    <a:pt x="0" y="0"/>
                  </a:lnTo>
                  <a:lnTo>
                    <a:pt x="37807" y="103898"/>
                  </a:lnTo>
                  <a:lnTo>
                    <a:pt x="75615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17217" y="5606351"/>
              <a:ext cx="1016000" cy="252095"/>
            </a:xfrm>
            <a:custGeom>
              <a:avLst/>
              <a:gdLst/>
              <a:ahLst/>
              <a:cxnLst/>
              <a:rect l="l" t="t" r="r" b="b"/>
              <a:pathLst>
                <a:path w="1016000" h="252095">
                  <a:moveTo>
                    <a:pt x="1015631" y="0"/>
                  </a:moveTo>
                  <a:lnTo>
                    <a:pt x="0" y="0"/>
                  </a:lnTo>
                  <a:lnTo>
                    <a:pt x="0" y="252095"/>
                  </a:lnTo>
                  <a:lnTo>
                    <a:pt x="1015631" y="252095"/>
                  </a:lnTo>
                  <a:lnTo>
                    <a:pt x="1015631" y="0"/>
                  </a:lnTo>
                  <a:close/>
                </a:path>
              </a:pathLst>
            </a:custGeom>
            <a:solidFill>
              <a:srgbClr val="00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8015001" y="5604135"/>
            <a:ext cx="1151255" cy="25654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570"/>
              </a:spcBef>
            </a:pPr>
            <a:r>
              <a:rPr sz="700" spc="-9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700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700" spc="-45" dirty="0">
                <a:solidFill>
                  <a:srgbClr val="FFFFFF"/>
                </a:solidFill>
                <a:latin typeface="Verdana"/>
                <a:cs typeface="Verdana"/>
              </a:rPr>
              <a:t>otezione</a:t>
            </a:r>
            <a:r>
              <a:rPr sz="7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40" dirty="0">
                <a:solidFill>
                  <a:srgbClr val="FFFFFF"/>
                </a:solidFill>
                <a:latin typeface="Verdana"/>
                <a:cs typeface="Verdana"/>
              </a:rPr>
              <a:t>mucosa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8014995" y="5604128"/>
            <a:ext cx="2112645" cy="256540"/>
            <a:chOff x="8014995" y="5604128"/>
            <a:chExt cx="2112645" cy="256540"/>
          </a:xfrm>
        </p:grpSpPr>
        <p:sp>
          <p:nvSpPr>
            <p:cNvPr id="74" name="object 74"/>
            <p:cNvSpPr/>
            <p:nvPr/>
          </p:nvSpPr>
          <p:spPr>
            <a:xfrm>
              <a:off x="8017217" y="5606351"/>
              <a:ext cx="1016000" cy="252095"/>
            </a:xfrm>
            <a:custGeom>
              <a:avLst/>
              <a:gdLst/>
              <a:ahLst/>
              <a:cxnLst/>
              <a:rect l="l" t="t" r="r" b="b"/>
              <a:pathLst>
                <a:path w="1016000" h="252095">
                  <a:moveTo>
                    <a:pt x="0" y="252095"/>
                  </a:moveTo>
                  <a:lnTo>
                    <a:pt x="1015631" y="252095"/>
                  </a:lnTo>
                  <a:lnTo>
                    <a:pt x="1015631" y="0"/>
                  </a:lnTo>
                  <a:lnTo>
                    <a:pt x="0" y="0"/>
                  </a:lnTo>
                  <a:lnTo>
                    <a:pt x="0" y="252095"/>
                  </a:lnTo>
                  <a:close/>
                </a:path>
              </a:pathLst>
            </a:custGeom>
            <a:ln w="4432">
              <a:solidFill>
                <a:srgbClr val="006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172714" y="5606351"/>
              <a:ext cx="955040" cy="252095"/>
            </a:xfrm>
            <a:custGeom>
              <a:avLst/>
              <a:gdLst/>
              <a:ahLst/>
              <a:cxnLst/>
              <a:rect l="l" t="t" r="r" b="b"/>
              <a:pathLst>
                <a:path w="955040" h="252095">
                  <a:moveTo>
                    <a:pt x="954544" y="0"/>
                  </a:moveTo>
                  <a:lnTo>
                    <a:pt x="0" y="0"/>
                  </a:lnTo>
                  <a:lnTo>
                    <a:pt x="0" y="252095"/>
                  </a:lnTo>
                  <a:lnTo>
                    <a:pt x="954544" y="252095"/>
                  </a:lnTo>
                  <a:lnTo>
                    <a:pt x="954544" y="0"/>
                  </a:lnTo>
                  <a:close/>
                </a:path>
              </a:pathLst>
            </a:custGeom>
            <a:solidFill>
              <a:srgbClr val="00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9035065" y="5604135"/>
            <a:ext cx="1094740" cy="25654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570"/>
              </a:spcBef>
            </a:pPr>
            <a:r>
              <a:rPr sz="700" spc="-85" dirty="0">
                <a:solidFill>
                  <a:srgbClr val="FFFFFF"/>
                </a:solidFill>
                <a:latin typeface="Verdana"/>
                <a:cs typeface="Verdana"/>
              </a:rPr>
              <a:t>Flusso</a:t>
            </a:r>
            <a:r>
              <a:rPr sz="7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Verdana"/>
                <a:cs typeface="Verdana"/>
              </a:rPr>
              <a:t>ematico</a:t>
            </a:r>
            <a:endParaRPr sz="700">
              <a:latin typeface="Verdana"/>
              <a:cs typeface="Verdan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416655" y="2570695"/>
            <a:ext cx="6713220" cy="3290570"/>
            <a:chOff x="3416655" y="2570695"/>
            <a:chExt cx="6713220" cy="3290570"/>
          </a:xfrm>
        </p:grpSpPr>
        <p:sp>
          <p:nvSpPr>
            <p:cNvPr id="78" name="object 78"/>
            <p:cNvSpPr/>
            <p:nvPr/>
          </p:nvSpPr>
          <p:spPr>
            <a:xfrm>
              <a:off x="9172714" y="5606351"/>
              <a:ext cx="955040" cy="252095"/>
            </a:xfrm>
            <a:custGeom>
              <a:avLst/>
              <a:gdLst/>
              <a:ahLst/>
              <a:cxnLst/>
              <a:rect l="l" t="t" r="r" b="b"/>
              <a:pathLst>
                <a:path w="955040" h="252095">
                  <a:moveTo>
                    <a:pt x="0" y="252095"/>
                  </a:moveTo>
                  <a:lnTo>
                    <a:pt x="954544" y="252095"/>
                  </a:lnTo>
                  <a:lnTo>
                    <a:pt x="954544" y="0"/>
                  </a:lnTo>
                  <a:lnTo>
                    <a:pt x="0" y="0"/>
                  </a:lnTo>
                  <a:lnTo>
                    <a:pt x="0" y="252095"/>
                  </a:lnTo>
                  <a:close/>
                </a:path>
              </a:pathLst>
            </a:custGeom>
            <a:ln w="4432">
              <a:solidFill>
                <a:srgbClr val="006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759898" y="2573871"/>
              <a:ext cx="2369185" cy="1134745"/>
            </a:xfrm>
            <a:custGeom>
              <a:avLst/>
              <a:gdLst/>
              <a:ahLst/>
              <a:cxnLst/>
              <a:rect l="l" t="t" r="r" b="b"/>
              <a:pathLst>
                <a:path w="2369185" h="1134745">
                  <a:moveTo>
                    <a:pt x="2368740" y="0"/>
                  </a:moveTo>
                  <a:lnTo>
                    <a:pt x="565317" y="0"/>
                  </a:lnTo>
                  <a:lnTo>
                    <a:pt x="558260" y="25698"/>
                  </a:lnTo>
                  <a:lnTo>
                    <a:pt x="419445" y="160618"/>
                  </a:lnTo>
                  <a:lnTo>
                    <a:pt x="384986" y="194770"/>
                  </a:lnTo>
                  <a:lnTo>
                    <a:pt x="350957" y="229230"/>
                  </a:lnTo>
                  <a:lnTo>
                    <a:pt x="317527" y="264066"/>
                  </a:lnTo>
                  <a:lnTo>
                    <a:pt x="284861" y="299349"/>
                  </a:lnTo>
                  <a:lnTo>
                    <a:pt x="253127" y="335147"/>
                  </a:lnTo>
                  <a:lnTo>
                    <a:pt x="222491" y="371531"/>
                  </a:lnTo>
                  <a:lnTo>
                    <a:pt x="193119" y="408569"/>
                  </a:lnTo>
                  <a:lnTo>
                    <a:pt x="165179" y="446331"/>
                  </a:lnTo>
                  <a:lnTo>
                    <a:pt x="138837" y="484887"/>
                  </a:lnTo>
                  <a:lnTo>
                    <a:pt x="114260" y="524305"/>
                  </a:lnTo>
                  <a:lnTo>
                    <a:pt x="91615" y="564655"/>
                  </a:lnTo>
                  <a:lnTo>
                    <a:pt x="71068" y="606007"/>
                  </a:lnTo>
                  <a:lnTo>
                    <a:pt x="52786" y="648431"/>
                  </a:lnTo>
                  <a:lnTo>
                    <a:pt x="36936" y="691994"/>
                  </a:lnTo>
                  <a:lnTo>
                    <a:pt x="23685" y="736767"/>
                  </a:lnTo>
                  <a:lnTo>
                    <a:pt x="13199" y="782820"/>
                  </a:lnTo>
                  <a:lnTo>
                    <a:pt x="5645" y="830221"/>
                  </a:lnTo>
                  <a:lnTo>
                    <a:pt x="1189" y="879040"/>
                  </a:lnTo>
                  <a:lnTo>
                    <a:pt x="0" y="929347"/>
                  </a:lnTo>
                  <a:lnTo>
                    <a:pt x="2242" y="981210"/>
                  </a:lnTo>
                  <a:lnTo>
                    <a:pt x="8083" y="1034700"/>
                  </a:lnTo>
                  <a:lnTo>
                    <a:pt x="1814874" y="1134446"/>
                  </a:lnTo>
                  <a:lnTo>
                    <a:pt x="1842453" y="1106304"/>
                  </a:lnTo>
                  <a:lnTo>
                    <a:pt x="1911454" y="1011905"/>
                  </a:lnTo>
                  <a:lnTo>
                    <a:pt x="2001272" y="836289"/>
                  </a:lnTo>
                  <a:lnTo>
                    <a:pt x="2091302" y="564495"/>
                  </a:lnTo>
                  <a:lnTo>
                    <a:pt x="2301769" y="293014"/>
                  </a:lnTo>
                  <a:lnTo>
                    <a:pt x="2368740" y="164788"/>
                  </a:lnTo>
                  <a:lnTo>
                    <a:pt x="2368740" y="0"/>
                  </a:lnTo>
                  <a:close/>
                </a:path>
              </a:pathLst>
            </a:custGeom>
            <a:solidFill>
              <a:srgbClr val="EE8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66588" y="2573870"/>
              <a:ext cx="541794" cy="114433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7084" y="2573871"/>
              <a:ext cx="592479" cy="103651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82157" y="2571903"/>
              <a:ext cx="2300474" cy="122827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96428" y="2710154"/>
              <a:ext cx="471508" cy="45956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23601" y="2801036"/>
              <a:ext cx="2405037" cy="188300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6816" y="3891000"/>
              <a:ext cx="284999" cy="38450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6893" y="3134296"/>
              <a:ext cx="1709748" cy="141545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25093" y="4332834"/>
              <a:ext cx="347889" cy="399843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334667" y="41635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" y="0"/>
                  </a:moveTo>
                  <a:close/>
                </a:path>
              </a:pathLst>
            </a:custGeom>
            <a:solidFill>
              <a:srgbClr val="E8A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24006" y="2701594"/>
              <a:ext cx="2404619" cy="199543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51135" y="3227324"/>
              <a:ext cx="1383269" cy="123219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4023284" y="2850616"/>
              <a:ext cx="1403985" cy="1763395"/>
            </a:xfrm>
            <a:custGeom>
              <a:avLst/>
              <a:gdLst/>
              <a:ahLst/>
              <a:cxnLst/>
              <a:rect l="l" t="t" r="r" b="b"/>
              <a:pathLst>
                <a:path w="1403985" h="1763395">
                  <a:moveTo>
                    <a:pt x="1403781" y="1654238"/>
                  </a:moveTo>
                  <a:lnTo>
                    <a:pt x="1374470" y="1618576"/>
                  </a:lnTo>
                  <a:lnTo>
                    <a:pt x="1359535" y="1611464"/>
                  </a:lnTo>
                  <a:lnTo>
                    <a:pt x="1353235" y="1608150"/>
                  </a:lnTo>
                  <a:lnTo>
                    <a:pt x="1347025" y="1604187"/>
                  </a:lnTo>
                  <a:lnTo>
                    <a:pt x="1340993" y="1599285"/>
                  </a:lnTo>
                  <a:lnTo>
                    <a:pt x="1334439" y="1593189"/>
                  </a:lnTo>
                  <a:lnTo>
                    <a:pt x="1321701" y="1568399"/>
                  </a:lnTo>
                  <a:lnTo>
                    <a:pt x="1303934" y="1567751"/>
                  </a:lnTo>
                  <a:lnTo>
                    <a:pt x="1280439" y="1570215"/>
                  </a:lnTo>
                  <a:lnTo>
                    <a:pt x="1268387" y="1570164"/>
                  </a:lnTo>
                  <a:lnTo>
                    <a:pt x="1257490" y="1567573"/>
                  </a:lnTo>
                  <a:lnTo>
                    <a:pt x="1227848" y="1522806"/>
                  </a:lnTo>
                  <a:lnTo>
                    <a:pt x="1223098" y="1513941"/>
                  </a:lnTo>
                  <a:lnTo>
                    <a:pt x="1217269" y="1505585"/>
                  </a:lnTo>
                  <a:lnTo>
                    <a:pt x="1209776" y="1497838"/>
                  </a:lnTo>
                  <a:lnTo>
                    <a:pt x="1203718" y="1492605"/>
                  </a:lnTo>
                  <a:lnTo>
                    <a:pt x="1179601" y="1467129"/>
                  </a:lnTo>
                  <a:lnTo>
                    <a:pt x="1170838" y="1463878"/>
                  </a:lnTo>
                  <a:lnTo>
                    <a:pt x="1145095" y="1448422"/>
                  </a:lnTo>
                  <a:lnTo>
                    <a:pt x="1139304" y="1445755"/>
                  </a:lnTo>
                  <a:lnTo>
                    <a:pt x="1093139" y="1419428"/>
                  </a:lnTo>
                  <a:lnTo>
                    <a:pt x="1064437" y="1391208"/>
                  </a:lnTo>
                  <a:lnTo>
                    <a:pt x="1045679" y="1353400"/>
                  </a:lnTo>
                  <a:lnTo>
                    <a:pt x="1043698" y="1332865"/>
                  </a:lnTo>
                  <a:lnTo>
                    <a:pt x="1047191" y="1312151"/>
                  </a:lnTo>
                  <a:lnTo>
                    <a:pt x="1056170" y="1291336"/>
                  </a:lnTo>
                  <a:lnTo>
                    <a:pt x="1070597" y="1270482"/>
                  </a:lnTo>
                  <a:lnTo>
                    <a:pt x="1070825" y="1270165"/>
                  </a:lnTo>
                  <a:lnTo>
                    <a:pt x="1071130" y="1269936"/>
                  </a:lnTo>
                  <a:lnTo>
                    <a:pt x="1101826" y="1234782"/>
                  </a:lnTo>
                  <a:lnTo>
                    <a:pt x="1120343" y="1194854"/>
                  </a:lnTo>
                  <a:lnTo>
                    <a:pt x="1130109" y="1151420"/>
                  </a:lnTo>
                  <a:lnTo>
                    <a:pt x="1134605" y="1105738"/>
                  </a:lnTo>
                  <a:lnTo>
                    <a:pt x="1137259" y="1059103"/>
                  </a:lnTo>
                  <a:lnTo>
                    <a:pt x="1141564" y="1012761"/>
                  </a:lnTo>
                  <a:lnTo>
                    <a:pt x="1150950" y="968006"/>
                  </a:lnTo>
                  <a:lnTo>
                    <a:pt x="1168895" y="926109"/>
                  </a:lnTo>
                  <a:lnTo>
                    <a:pt x="1182611" y="882319"/>
                  </a:lnTo>
                  <a:lnTo>
                    <a:pt x="1185252" y="839990"/>
                  </a:lnTo>
                  <a:lnTo>
                    <a:pt x="1178001" y="799744"/>
                  </a:lnTo>
                  <a:lnTo>
                    <a:pt x="1161999" y="762190"/>
                  </a:lnTo>
                  <a:lnTo>
                    <a:pt x="1138428" y="727938"/>
                  </a:lnTo>
                  <a:lnTo>
                    <a:pt x="1108430" y="697598"/>
                  </a:lnTo>
                  <a:lnTo>
                    <a:pt x="1073188" y="671779"/>
                  </a:lnTo>
                  <a:lnTo>
                    <a:pt x="1033856" y="651090"/>
                  </a:lnTo>
                  <a:lnTo>
                    <a:pt x="988910" y="639432"/>
                  </a:lnTo>
                  <a:lnTo>
                    <a:pt x="973797" y="636104"/>
                  </a:lnTo>
                  <a:lnTo>
                    <a:pt x="935494" y="616267"/>
                  </a:lnTo>
                  <a:lnTo>
                    <a:pt x="904151" y="586219"/>
                  </a:lnTo>
                  <a:lnTo>
                    <a:pt x="869073" y="541045"/>
                  </a:lnTo>
                  <a:lnTo>
                    <a:pt x="850836" y="519493"/>
                  </a:lnTo>
                  <a:lnTo>
                    <a:pt x="828865" y="500481"/>
                  </a:lnTo>
                  <a:lnTo>
                    <a:pt x="784517" y="478409"/>
                  </a:lnTo>
                  <a:lnTo>
                    <a:pt x="739140" y="470865"/>
                  </a:lnTo>
                  <a:lnTo>
                    <a:pt x="692416" y="473456"/>
                  </a:lnTo>
                  <a:lnTo>
                    <a:pt x="644067" y="481787"/>
                  </a:lnTo>
                  <a:lnTo>
                    <a:pt x="606209" y="484847"/>
                  </a:lnTo>
                  <a:lnTo>
                    <a:pt x="568083" y="479983"/>
                  </a:lnTo>
                  <a:lnTo>
                    <a:pt x="531444" y="468160"/>
                  </a:lnTo>
                  <a:lnTo>
                    <a:pt x="459905" y="419011"/>
                  </a:lnTo>
                  <a:lnTo>
                    <a:pt x="427113" y="379933"/>
                  </a:lnTo>
                  <a:lnTo>
                    <a:pt x="401027" y="336003"/>
                  </a:lnTo>
                  <a:lnTo>
                    <a:pt x="383032" y="290106"/>
                  </a:lnTo>
                  <a:lnTo>
                    <a:pt x="375221" y="242023"/>
                  </a:lnTo>
                  <a:lnTo>
                    <a:pt x="376021" y="217741"/>
                  </a:lnTo>
                  <a:lnTo>
                    <a:pt x="380098" y="193586"/>
                  </a:lnTo>
                  <a:lnTo>
                    <a:pt x="386524" y="176796"/>
                  </a:lnTo>
                  <a:lnTo>
                    <a:pt x="394639" y="161290"/>
                  </a:lnTo>
                  <a:lnTo>
                    <a:pt x="400570" y="145186"/>
                  </a:lnTo>
                  <a:lnTo>
                    <a:pt x="400456" y="126631"/>
                  </a:lnTo>
                  <a:lnTo>
                    <a:pt x="390740" y="107035"/>
                  </a:lnTo>
                  <a:lnTo>
                    <a:pt x="376123" y="93370"/>
                  </a:lnTo>
                  <a:lnTo>
                    <a:pt x="362204" y="78994"/>
                  </a:lnTo>
                  <a:lnTo>
                    <a:pt x="354558" y="57277"/>
                  </a:lnTo>
                  <a:lnTo>
                    <a:pt x="342938" y="44246"/>
                  </a:lnTo>
                  <a:lnTo>
                    <a:pt x="329476" y="40525"/>
                  </a:lnTo>
                  <a:lnTo>
                    <a:pt x="314756" y="40474"/>
                  </a:lnTo>
                  <a:lnTo>
                    <a:pt x="299389" y="38392"/>
                  </a:lnTo>
                  <a:lnTo>
                    <a:pt x="289648" y="29895"/>
                  </a:lnTo>
                  <a:lnTo>
                    <a:pt x="284899" y="17195"/>
                  </a:lnTo>
                  <a:lnTo>
                    <a:pt x="278307" y="5499"/>
                  </a:lnTo>
                  <a:lnTo>
                    <a:pt x="263029" y="0"/>
                  </a:lnTo>
                  <a:lnTo>
                    <a:pt x="244957" y="3746"/>
                  </a:lnTo>
                  <a:lnTo>
                    <a:pt x="226021" y="14160"/>
                  </a:lnTo>
                  <a:lnTo>
                    <a:pt x="210007" y="28613"/>
                  </a:lnTo>
                  <a:lnTo>
                    <a:pt x="200672" y="44450"/>
                  </a:lnTo>
                  <a:lnTo>
                    <a:pt x="194856" y="46850"/>
                  </a:lnTo>
                  <a:lnTo>
                    <a:pt x="156362" y="57264"/>
                  </a:lnTo>
                  <a:lnTo>
                    <a:pt x="150075" y="72440"/>
                  </a:lnTo>
                  <a:lnTo>
                    <a:pt x="146342" y="79070"/>
                  </a:lnTo>
                  <a:lnTo>
                    <a:pt x="139065" y="81927"/>
                  </a:lnTo>
                  <a:lnTo>
                    <a:pt x="122212" y="87718"/>
                  </a:lnTo>
                  <a:lnTo>
                    <a:pt x="110591" y="101447"/>
                  </a:lnTo>
                  <a:lnTo>
                    <a:pt x="106375" y="118770"/>
                  </a:lnTo>
                  <a:lnTo>
                    <a:pt x="111734" y="135293"/>
                  </a:lnTo>
                  <a:lnTo>
                    <a:pt x="121069" y="156248"/>
                  </a:lnTo>
                  <a:lnTo>
                    <a:pt x="124714" y="179057"/>
                  </a:lnTo>
                  <a:lnTo>
                    <a:pt x="128803" y="201472"/>
                  </a:lnTo>
                  <a:lnTo>
                    <a:pt x="139522" y="221170"/>
                  </a:lnTo>
                  <a:lnTo>
                    <a:pt x="147294" y="228574"/>
                  </a:lnTo>
                  <a:lnTo>
                    <a:pt x="155155" y="235051"/>
                  </a:lnTo>
                  <a:lnTo>
                    <a:pt x="162687" y="242100"/>
                  </a:lnTo>
                  <a:lnTo>
                    <a:pt x="169506" y="251142"/>
                  </a:lnTo>
                  <a:lnTo>
                    <a:pt x="172542" y="258279"/>
                  </a:lnTo>
                  <a:lnTo>
                    <a:pt x="174421" y="265353"/>
                  </a:lnTo>
                  <a:lnTo>
                    <a:pt x="176949" y="272084"/>
                  </a:lnTo>
                  <a:lnTo>
                    <a:pt x="181978" y="278155"/>
                  </a:lnTo>
                  <a:lnTo>
                    <a:pt x="187845" y="281724"/>
                  </a:lnTo>
                  <a:lnTo>
                    <a:pt x="200355" y="286486"/>
                  </a:lnTo>
                  <a:lnTo>
                    <a:pt x="206044" y="289928"/>
                  </a:lnTo>
                  <a:lnTo>
                    <a:pt x="214287" y="298881"/>
                  </a:lnTo>
                  <a:lnTo>
                    <a:pt x="220726" y="309651"/>
                  </a:lnTo>
                  <a:lnTo>
                    <a:pt x="225793" y="321233"/>
                  </a:lnTo>
                  <a:lnTo>
                    <a:pt x="229920" y="332638"/>
                  </a:lnTo>
                  <a:lnTo>
                    <a:pt x="241134" y="358051"/>
                  </a:lnTo>
                  <a:lnTo>
                    <a:pt x="255041" y="380365"/>
                  </a:lnTo>
                  <a:lnTo>
                    <a:pt x="287108" y="423862"/>
                  </a:lnTo>
                  <a:lnTo>
                    <a:pt x="299478" y="459587"/>
                  </a:lnTo>
                  <a:lnTo>
                    <a:pt x="294563" y="498563"/>
                  </a:lnTo>
                  <a:lnTo>
                    <a:pt x="277507" y="535279"/>
                  </a:lnTo>
                  <a:lnTo>
                    <a:pt x="229920" y="580948"/>
                  </a:lnTo>
                  <a:lnTo>
                    <a:pt x="204495" y="593991"/>
                  </a:lnTo>
                  <a:lnTo>
                    <a:pt x="179184" y="607263"/>
                  </a:lnTo>
                  <a:lnTo>
                    <a:pt x="155968" y="624662"/>
                  </a:lnTo>
                  <a:lnTo>
                    <a:pt x="126504" y="663016"/>
                  </a:lnTo>
                  <a:lnTo>
                    <a:pt x="108610" y="707288"/>
                  </a:lnTo>
                  <a:lnTo>
                    <a:pt x="100698" y="754900"/>
                  </a:lnTo>
                  <a:lnTo>
                    <a:pt x="101155" y="803236"/>
                  </a:lnTo>
                  <a:lnTo>
                    <a:pt x="96570" y="839279"/>
                  </a:lnTo>
                  <a:lnTo>
                    <a:pt x="80124" y="871143"/>
                  </a:lnTo>
                  <a:lnTo>
                    <a:pt x="57683" y="900480"/>
                  </a:lnTo>
                  <a:lnTo>
                    <a:pt x="35166" y="928979"/>
                  </a:lnTo>
                  <a:lnTo>
                    <a:pt x="14757" y="965555"/>
                  </a:lnTo>
                  <a:lnTo>
                    <a:pt x="3022" y="1005497"/>
                  </a:lnTo>
                  <a:lnTo>
                    <a:pt x="0" y="1047064"/>
                  </a:lnTo>
                  <a:lnTo>
                    <a:pt x="5753" y="1088555"/>
                  </a:lnTo>
                  <a:lnTo>
                    <a:pt x="21475" y="1132408"/>
                  </a:lnTo>
                  <a:lnTo>
                    <a:pt x="44234" y="1170419"/>
                  </a:lnTo>
                  <a:lnTo>
                    <a:pt x="72618" y="1204048"/>
                  </a:lnTo>
                  <a:lnTo>
                    <a:pt x="105206" y="1234782"/>
                  </a:lnTo>
                  <a:lnTo>
                    <a:pt x="172986" y="1290713"/>
                  </a:lnTo>
                  <a:lnTo>
                    <a:pt x="200367" y="1317002"/>
                  </a:lnTo>
                  <a:lnTo>
                    <a:pt x="223685" y="1346987"/>
                  </a:lnTo>
                  <a:lnTo>
                    <a:pt x="243916" y="1384744"/>
                  </a:lnTo>
                  <a:lnTo>
                    <a:pt x="260616" y="1406283"/>
                  </a:lnTo>
                  <a:lnTo>
                    <a:pt x="313143" y="1431213"/>
                  </a:lnTo>
                  <a:lnTo>
                    <a:pt x="385025" y="1443062"/>
                  </a:lnTo>
                  <a:lnTo>
                    <a:pt x="428409" y="1447101"/>
                  </a:lnTo>
                  <a:lnTo>
                    <a:pt x="471170" y="1454467"/>
                  </a:lnTo>
                  <a:lnTo>
                    <a:pt x="514832" y="1470406"/>
                  </a:lnTo>
                  <a:lnTo>
                    <a:pt x="554748" y="1492999"/>
                  </a:lnTo>
                  <a:lnTo>
                    <a:pt x="591972" y="1516240"/>
                  </a:lnTo>
                  <a:lnTo>
                    <a:pt x="630732" y="1536319"/>
                  </a:lnTo>
                  <a:lnTo>
                    <a:pt x="675297" y="1549438"/>
                  </a:lnTo>
                  <a:lnTo>
                    <a:pt x="722896" y="1552930"/>
                  </a:lnTo>
                  <a:lnTo>
                    <a:pt x="764209" y="1545793"/>
                  </a:lnTo>
                  <a:lnTo>
                    <a:pt x="802005" y="1528152"/>
                  </a:lnTo>
                  <a:lnTo>
                    <a:pt x="839050" y="1500124"/>
                  </a:lnTo>
                  <a:lnTo>
                    <a:pt x="873874" y="1464119"/>
                  </a:lnTo>
                  <a:lnTo>
                    <a:pt x="882243" y="1453375"/>
                  </a:lnTo>
                  <a:lnTo>
                    <a:pt x="921931" y="1436128"/>
                  </a:lnTo>
                  <a:lnTo>
                    <a:pt x="977709" y="1443482"/>
                  </a:lnTo>
                  <a:lnTo>
                    <a:pt x="1034491" y="1464360"/>
                  </a:lnTo>
                  <a:lnTo>
                    <a:pt x="1079500" y="1486700"/>
                  </a:lnTo>
                  <a:lnTo>
                    <a:pt x="1121854" y="1511465"/>
                  </a:lnTo>
                  <a:lnTo>
                    <a:pt x="1165491" y="1549742"/>
                  </a:lnTo>
                  <a:lnTo>
                    <a:pt x="1176096" y="1588350"/>
                  </a:lnTo>
                  <a:lnTo>
                    <a:pt x="1178598" y="1596631"/>
                  </a:lnTo>
                  <a:lnTo>
                    <a:pt x="1184325" y="1603082"/>
                  </a:lnTo>
                  <a:lnTo>
                    <a:pt x="1195019" y="1609001"/>
                  </a:lnTo>
                  <a:lnTo>
                    <a:pt x="1209294" y="1621561"/>
                  </a:lnTo>
                  <a:lnTo>
                    <a:pt x="1215936" y="1639735"/>
                  </a:lnTo>
                  <a:lnTo>
                    <a:pt x="1217625" y="1659534"/>
                  </a:lnTo>
                  <a:lnTo>
                    <a:pt x="1217028" y="1676933"/>
                  </a:lnTo>
                  <a:lnTo>
                    <a:pt x="1217028" y="1684375"/>
                  </a:lnTo>
                  <a:lnTo>
                    <a:pt x="1243406" y="1724939"/>
                  </a:lnTo>
                  <a:lnTo>
                    <a:pt x="1253604" y="1733575"/>
                  </a:lnTo>
                  <a:lnTo>
                    <a:pt x="1268476" y="1752663"/>
                  </a:lnTo>
                  <a:lnTo>
                    <a:pt x="1274927" y="1758657"/>
                  </a:lnTo>
                  <a:lnTo>
                    <a:pt x="1282763" y="1762264"/>
                  </a:lnTo>
                  <a:lnTo>
                    <a:pt x="1293126" y="1762912"/>
                  </a:lnTo>
                  <a:lnTo>
                    <a:pt x="1312329" y="1761363"/>
                  </a:lnTo>
                  <a:lnTo>
                    <a:pt x="1351267" y="1746135"/>
                  </a:lnTo>
                  <a:lnTo>
                    <a:pt x="1373644" y="1707337"/>
                  </a:lnTo>
                  <a:lnTo>
                    <a:pt x="1381671" y="1695043"/>
                  </a:lnTo>
                  <a:lnTo>
                    <a:pt x="1390218" y="1685632"/>
                  </a:lnTo>
                  <a:lnTo>
                    <a:pt x="1398473" y="1675917"/>
                  </a:lnTo>
                  <a:lnTo>
                    <a:pt x="1403604" y="1665986"/>
                  </a:lnTo>
                  <a:lnTo>
                    <a:pt x="1403781" y="1654238"/>
                  </a:lnTo>
                  <a:close/>
                </a:path>
              </a:pathLst>
            </a:custGeom>
            <a:solidFill>
              <a:srgbClr val="F0D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67403" y="3316844"/>
              <a:ext cx="1097267" cy="104267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158436" y="4286603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1422" y="368"/>
                  </a:lnTo>
                  <a:lnTo>
                    <a:pt x="1117" y="228"/>
                  </a:lnTo>
                  <a:lnTo>
                    <a:pt x="977" y="152"/>
                  </a:lnTo>
                  <a:lnTo>
                    <a:pt x="647" y="114"/>
                  </a:lnTo>
                  <a:lnTo>
                    <a:pt x="30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38257" y="2807334"/>
              <a:ext cx="1662988" cy="187726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39374" y="2894298"/>
              <a:ext cx="1265516" cy="168910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79435" y="2924670"/>
              <a:ext cx="1191293" cy="162559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22963" y="4254027"/>
              <a:ext cx="90624" cy="71321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57674" y="3477529"/>
              <a:ext cx="85289" cy="7859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54762" y="3445387"/>
              <a:ext cx="92570" cy="6847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26495" y="3615827"/>
              <a:ext cx="95657" cy="95686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306321" y="4135829"/>
              <a:ext cx="70485" cy="61594"/>
            </a:xfrm>
            <a:custGeom>
              <a:avLst/>
              <a:gdLst/>
              <a:ahLst/>
              <a:cxnLst/>
              <a:rect l="l" t="t" r="r" b="b"/>
              <a:pathLst>
                <a:path w="70485" h="61595">
                  <a:moveTo>
                    <a:pt x="23097" y="0"/>
                  </a:moveTo>
                  <a:lnTo>
                    <a:pt x="11578" y="2944"/>
                  </a:lnTo>
                  <a:lnTo>
                    <a:pt x="3298" y="10307"/>
                  </a:lnTo>
                  <a:lnTo>
                    <a:pt x="0" y="20884"/>
                  </a:lnTo>
                  <a:lnTo>
                    <a:pt x="2067" y="32594"/>
                  </a:lnTo>
                  <a:lnTo>
                    <a:pt x="8957" y="44035"/>
                  </a:lnTo>
                  <a:lnTo>
                    <a:pt x="20125" y="53805"/>
                  </a:lnTo>
                  <a:lnTo>
                    <a:pt x="33635" y="59950"/>
                  </a:lnTo>
                  <a:lnTo>
                    <a:pt x="46895" y="61507"/>
                  </a:lnTo>
                  <a:lnTo>
                    <a:pt x="58410" y="58559"/>
                  </a:lnTo>
                  <a:lnTo>
                    <a:pt x="66683" y="51188"/>
                  </a:lnTo>
                  <a:lnTo>
                    <a:pt x="69984" y="40618"/>
                  </a:lnTo>
                  <a:lnTo>
                    <a:pt x="67920" y="28913"/>
                  </a:lnTo>
                  <a:lnTo>
                    <a:pt x="61035" y="17474"/>
                  </a:lnTo>
                  <a:lnTo>
                    <a:pt x="49869" y="7704"/>
                  </a:lnTo>
                  <a:lnTo>
                    <a:pt x="36359" y="1558"/>
                  </a:lnTo>
                  <a:lnTo>
                    <a:pt x="23097" y="0"/>
                  </a:lnTo>
                  <a:close/>
                </a:path>
              </a:pathLst>
            </a:custGeom>
            <a:solidFill>
              <a:srgbClr val="EB7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327320" y="4154543"/>
              <a:ext cx="28575" cy="24130"/>
            </a:xfrm>
            <a:custGeom>
              <a:avLst/>
              <a:gdLst/>
              <a:ahLst/>
              <a:cxnLst/>
              <a:rect l="l" t="t" r="r" b="b"/>
              <a:pathLst>
                <a:path w="28575" h="24129">
                  <a:moveTo>
                    <a:pt x="13068" y="0"/>
                  </a:moveTo>
                  <a:lnTo>
                    <a:pt x="5753" y="393"/>
                  </a:lnTo>
                  <a:lnTo>
                    <a:pt x="0" y="9334"/>
                  </a:lnTo>
                  <a:lnTo>
                    <a:pt x="2641" y="16167"/>
                  </a:lnTo>
                  <a:lnTo>
                    <a:pt x="14922" y="24091"/>
                  </a:lnTo>
                  <a:lnTo>
                    <a:pt x="22237" y="23672"/>
                  </a:lnTo>
                  <a:lnTo>
                    <a:pt x="25107" y="19215"/>
                  </a:lnTo>
                  <a:lnTo>
                    <a:pt x="27990" y="14757"/>
                  </a:lnTo>
                  <a:lnTo>
                    <a:pt x="25349" y="7912"/>
                  </a:lnTo>
                  <a:lnTo>
                    <a:pt x="13068" y="0"/>
                  </a:lnTo>
                  <a:close/>
                </a:path>
              </a:pathLst>
            </a:custGeom>
            <a:solidFill>
              <a:srgbClr val="913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210112" y="3756850"/>
              <a:ext cx="69850" cy="128270"/>
            </a:xfrm>
            <a:custGeom>
              <a:avLst/>
              <a:gdLst/>
              <a:ahLst/>
              <a:cxnLst/>
              <a:rect l="l" t="t" r="r" b="b"/>
              <a:pathLst>
                <a:path w="69850" h="128270">
                  <a:moveTo>
                    <a:pt x="44805" y="105918"/>
                  </a:moveTo>
                  <a:lnTo>
                    <a:pt x="25704" y="77012"/>
                  </a:lnTo>
                  <a:lnTo>
                    <a:pt x="21653" y="75082"/>
                  </a:lnTo>
                  <a:lnTo>
                    <a:pt x="16827" y="74663"/>
                  </a:lnTo>
                  <a:lnTo>
                    <a:pt x="4622" y="78536"/>
                  </a:lnTo>
                  <a:lnTo>
                    <a:pt x="0" y="86245"/>
                  </a:lnTo>
                  <a:lnTo>
                    <a:pt x="596" y="94221"/>
                  </a:lnTo>
                  <a:lnTo>
                    <a:pt x="24028" y="127406"/>
                  </a:lnTo>
                  <a:lnTo>
                    <a:pt x="31051" y="127927"/>
                  </a:lnTo>
                  <a:lnTo>
                    <a:pt x="37414" y="123913"/>
                  </a:lnTo>
                  <a:lnTo>
                    <a:pt x="42227" y="119087"/>
                  </a:lnTo>
                  <a:lnTo>
                    <a:pt x="44513" y="112877"/>
                  </a:lnTo>
                  <a:lnTo>
                    <a:pt x="44805" y="105918"/>
                  </a:lnTo>
                  <a:close/>
                </a:path>
                <a:path w="69850" h="128270">
                  <a:moveTo>
                    <a:pt x="69329" y="20256"/>
                  </a:moveTo>
                  <a:lnTo>
                    <a:pt x="58267" y="3302"/>
                  </a:lnTo>
                  <a:lnTo>
                    <a:pt x="34163" y="0"/>
                  </a:lnTo>
                  <a:lnTo>
                    <a:pt x="24841" y="4914"/>
                  </a:lnTo>
                  <a:lnTo>
                    <a:pt x="13639" y="14109"/>
                  </a:lnTo>
                  <a:lnTo>
                    <a:pt x="4559" y="25044"/>
                  </a:lnTo>
                  <a:lnTo>
                    <a:pt x="1574" y="35128"/>
                  </a:lnTo>
                  <a:lnTo>
                    <a:pt x="8420" y="41224"/>
                  </a:lnTo>
                  <a:lnTo>
                    <a:pt x="21996" y="40398"/>
                  </a:lnTo>
                  <a:lnTo>
                    <a:pt x="37211" y="37668"/>
                  </a:lnTo>
                  <a:lnTo>
                    <a:pt x="49009" y="38074"/>
                  </a:lnTo>
                  <a:lnTo>
                    <a:pt x="66509" y="36601"/>
                  </a:lnTo>
                  <a:lnTo>
                    <a:pt x="69329" y="20256"/>
                  </a:lnTo>
                  <a:close/>
                </a:path>
              </a:pathLst>
            </a:custGeom>
            <a:solidFill>
              <a:srgbClr val="660D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116357" y="3492955"/>
              <a:ext cx="50165" cy="42545"/>
            </a:xfrm>
            <a:custGeom>
              <a:avLst/>
              <a:gdLst/>
              <a:ahLst/>
              <a:cxnLst/>
              <a:rect l="l" t="t" r="r" b="b"/>
              <a:pathLst>
                <a:path w="50164" h="42545">
                  <a:moveTo>
                    <a:pt x="19507" y="0"/>
                  </a:moveTo>
                  <a:lnTo>
                    <a:pt x="12356" y="711"/>
                  </a:lnTo>
                  <a:lnTo>
                    <a:pt x="5674" y="3302"/>
                  </a:lnTo>
                  <a:lnTo>
                    <a:pt x="1223" y="8694"/>
                  </a:lnTo>
                  <a:lnTo>
                    <a:pt x="0" y="15832"/>
                  </a:lnTo>
                  <a:lnTo>
                    <a:pt x="2997" y="23660"/>
                  </a:lnTo>
                  <a:lnTo>
                    <a:pt x="6984" y="30276"/>
                  </a:lnTo>
                  <a:lnTo>
                    <a:pt x="14490" y="34645"/>
                  </a:lnTo>
                  <a:lnTo>
                    <a:pt x="15290" y="35191"/>
                  </a:lnTo>
                  <a:lnTo>
                    <a:pt x="16116" y="35661"/>
                  </a:lnTo>
                  <a:lnTo>
                    <a:pt x="24015" y="41440"/>
                  </a:lnTo>
                  <a:lnTo>
                    <a:pt x="30835" y="42125"/>
                  </a:lnTo>
                  <a:lnTo>
                    <a:pt x="49999" y="25395"/>
                  </a:lnTo>
                  <a:lnTo>
                    <a:pt x="48348" y="17513"/>
                  </a:lnTo>
                  <a:lnTo>
                    <a:pt x="47180" y="15062"/>
                  </a:lnTo>
                  <a:lnTo>
                    <a:pt x="45605" y="12992"/>
                  </a:lnTo>
                  <a:lnTo>
                    <a:pt x="43560" y="11302"/>
                  </a:lnTo>
                  <a:lnTo>
                    <a:pt x="31038" y="4851"/>
                  </a:lnTo>
                  <a:lnTo>
                    <a:pt x="19507" y="0"/>
                  </a:lnTo>
                  <a:close/>
                </a:path>
              </a:pathLst>
            </a:custGeom>
            <a:solidFill>
              <a:srgbClr val="A13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15929" y="3257614"/>
              <a:ext cx="126231" cy="8253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636441" y="3271661"/>
              <a:ext cx="71120" cy="40640"/>
            </a:xfrm>
            <a:custGeom>
              <a:avLst/>
              <a:gdLst/>
              <a:ahLst/>
              <a:cxnLst/>
              <a:rect l="l" t="t" r="r" b="b"/>
              <a:pathLst>
                <a:path w="71120" h="40639">
                  <a:moveTo>
                    <a:pt x="28035" y="0"/>
                  </a:moveTo>
                  <a:lnTo>
                    <a:pt x="15360" y="355"/>
                  </a:lnTo>
                  <a:lnTo>
                    <a:pt x="6216" y="4140"/>
                  </a:lnTo>
                  <a:lnTo>
                    <a:pt x="535" y="12222"/>
                  </a:lnTo>
                  <a:lnTo>
                    <a:pt x="0" y="22206"/>
                  </a:lnTo>
                  <a:lnTo>
                    <a:pt x="6293" y="31699"/>
                  </a:lnTo>
                  <a:lnTo>
                    <a:pt x="31938" y="40476"/>
                  </a:lnTo>
                  <a:lnTo>
                    <a:pt x="56593" y="34140"/>
                  </a:lnTo>
                  <a:lnTo>
                    <a:pt x="70600" y="20245"/>
                  </a:lnTo>
                  <a:lnTo>
                    <a:pt x="64300" y="6347"/>
                  </a:lnTo>
                  <a:lnTo>
                    <a:pt x="28035" y="0"/>
                  </a:lnTo>
                  <a:close/>
                </a:path>
              </a:pathLst>
            </a:custGeom>
            <a:solidFill>
              <a:srgbClr val="660D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505300" y="4003700"/>
              <a:ext cx="704215" cy="389255"/>
            </a:xfrm>
            <a:custGeom>
              <a:avLst/>
              <a:gdLst/>
              <a:ahLst/>
              <a:cxnLst/>
              <a:rect l="l" t="t" r="r" b="b"/>
              <a:pathLst>
                <a:path w="704214" h="389254">
                  <a:moveTo>
                    <a:pt x="48145" y="367271"/>
                  </a:moveTo>
                  <a:lnTo>
                    <a:pt x="45885" y="356171"/>
                  </a:lnTo>
                  <a:lnTo>
                    <a:pt x="43789" y="345516"/>
                  </a:lnTo>
                  <a:lnTo>
                    <a:pt x="33845" y="342595"/>
                  </a:lnTo>
                  <a:lnTo>
                    <a:pt x="29032" y="340385"/>
                  </a:lnTo>
                  <a:lnTo>
                    <a:pt x="24041" y="340944"/>
                  </a:lnTo>
                  <a:lnTo>
                    <a:pt x="18834" y="342684"/>
                  </a:lnTo>
                  <a:lnTo>
                    <a:pt x="9626" y="347586"/>
                  </a:lnTo>
                  <a:lnTo>
                    <a:pt x="3022" y="355041"/>
                  </a:lnTo>
                  <a:lnTo>
                    <a:pt x="0" y="364312"/>
                  </a:lnTo>
                  <a:lnTo>
                    <a:pt x="1536" y="374675"/>
                  </a:lnTo>
                  <a:lnTo>
                    <a:pt x="6997" y="382422"/>
                  </a:lnTo>
                  <a:lnTo>
                    <a:pt x="15049" y="386930"/>
                  </a:lnTo>
                  <a:lnTo>
                    <a:pt x="24409" y="388810"/>
                  </a:lnTo>
                  <a:lnTo>
                    <a:pt x="33731" y="388670"/>
                  </a:lnTo>
                  <a:lnTo>
                    <a:pt x="40906" y="387921"/>
                  </a:lnTo>
                  <a:lnTo>
                    <a:pt x="47993" y="380441"/>
                  </a:lnTo>
                  <a:lnTo>
                    <a:pt x="48145" y="367271"/>
                  </a:lnTo>
                  <a:close/>
                </a:path>
                <a:path w="704214" h="389254">
                  <a:moveTo>
                    <a:pt x="703999" y="13512"/>
                  </a:moveTo>
                  <a:lnTo>
                    <a:pt x="700722" y="4686"/>
                  </a:lnTo>
                  <a:lnTo>
                    <a:pt x="692518" y="0"/>
                  </a:lnTo>
                  <a:lnTo>
                    <a:pt x="682244" y="2806"/>
                  </a:lnTo>
                  <a:lnTo>
                    <a:pt x="672172" y="12649"/>
                  </a:lnTo>
                  <a:lnTo>
                    <a:pt x="665772" y="24472"/>
                  </a:lnTo>
                  <a:lnTo>
                    <a:pt x="663917" y="37553"/>
                  </a:lnTo>
                  <a:lnTo>
                    <a:pt x="667473" y="51181"/>
                  </a:lnTo>
                  <a:lnTo>
                    <a:pt x="671195" y="56095"/>
                  </a:lnTo>
                  <a:lnTo>
                    <a:pt x="676376" y="59143"/>
                  </a:lnTo>
                  <a:lnTo>
                    <a:pt x="682307" y="60071"/>
                  </a:lnTo>
                  <a:lnTo>
                    <a:pt x="688301" y="58597"/>
                  </a:lnTo>
                  <a:lnTo>
                    <a:pt x="693851" y="54737"/>
                  </a:lnTo>
                  <a:lnTo>
                    <a:pt x="696264" y="49720"/>
                  </a:lnTo>
                  <a:lnTo>
                    <a:pt x="695998" y="43078"/>
                  </a:lnTo>
                  <a:lnTo>
                    <a:pt x="693521" y="34340"/>
                  </a:lnTo>
                  <a:lnTo>
                    <a:pt x="694283" y="35420"/>
                  </a:lnTo>
                  <a:lnTo>
                    <a:pt x="693674" y="32537"/>
                  </a:lnTo>
                  <a:lnTo>
                    <a:pt x="694880" y="28117"/>
                  </a:lnTo>
                  <a:lnTo>
                    <a:pt x="696988" y="25501"/>
                  </a:lnTo>
                  <a:lnTo>
                    <a:pt x="699477" y="23114"/>
                  </a:lnTo>
                  <a:lnTo>
                    <a:pt x="703999" y="13512"/>
                  </a:lnTo>
                  <a:close/>
                </a:path>
              </a:pathLst>
            </a:custGeom>
            <a:solidFill>
              <a:srgbClr val="A13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146363" y="4146848"/>
              <a:ext cx="43180" cy="42545"/>
            </a:xfrm>
            <a:custGeom>
              <a:avLst/>
              <a:gdLst/>
              <a:ahLst/>
              <a:cxnLst/>
              <a:rect l="l" t="t" r="r" b="b"/>
              <a:pathLst>
                <a:path w="43179" h="42545">
                  <a:moveTo>
                    <a:pt x="20478" y="0"/>
                  </a:moveTo>
                  <a:lnTo>
                    <a:pt x="13316" y="1231"/>
                  </a:lnTo>
                  <a:lnTo>
                    <a:pt x="8375" y="5041"/>
                  </a:lnTo>
                  <a:lnTo>
                    <a:pt x="4832" y="6997"/>
                  </a:lnTo>
                  <a:lnTo>
                    <a:pt x="2013" y="10071"/>
                  </a:lnTo>
                  <a:lnTo>
                    <a:pt x="806" y="14744"/>
                  </a:lnTo>
                  <a:lnTo>
                    <a:pt x="0" y="22077"/>
                  </a:lnTo>
                  <a:lnTo>
                    <a:pt x="1563" y="28462"/>
                  </a:lnTo>
                  <a:lnTo>
                    <a:pt x="15335" y="39331"/>
                  </a:lnTo>
                  <a:lnTo>
                    <a:pt x="17138" y="40335"/>
                  </a:lnTo>
                  <a:lnTo>
                    <a:pt x="19234" y="40970"/>
                  </a:lnTo>
                  <a:lnTo>
                    <a:pt x="21571" y="41300"/>
                  </a:lnTo>
                  <a:lnTo>
                    <a:pt x="21863" y="41363"/>
                  </a:lnTo>
                  <a:lnTo>
                    <a:pt x="22117" y="41465"/>
                  </a:lnTo>
                  <a:lnTo>
                    <a:pt x="27502" y="42291"/>
                  </a:lnTo>
                  <a:lnTo>
                    <a:pt x="32442" y="40386"/>
                  </a:lnTo>
                  <a:lnTo>
                    <a:pt x="36176" y="37058"/>
                  </a:lnTo>
                  <a:lnTo>
                    <a:pt x="39821" y="34175"/>
                  </a:lnTo>
                  <a:lnTo>
                    <a:pt x="42348" y="30111"/>
                  </a:lnTo>
                  <a:lnTo>
                    <a:pt x="42437" y="25247"/>
                  </a:lnTo>
                  <a:lnTo>
                    <a:pt x="42500" y="25069"/>
                  </a:lnTo>
                  <a:lnTo>
                    <a:pt x="42627" y="19824"/>
                  </a:lnTo>
                  <a:lnTo>
                    <a:pt x="42081" y="17005"/>
                  </a:lnTo>
                  <a:lnTo>
                    <a:pt x="41091" y="14427"/>
                  </a:lnTo>
                  <a:lnTo>
                    <a:pt x="40621" y="13068"/>
                  </a:lnTo>
                  <a:lnTo>
                    <a:pt x="39935" y="11747"/>
                  </a:lnTo>
                  <a:lnTo>
                    <a:pt x="38741" y="10045"/>
                  </a:lnTo>
                  <a:lnTo>
                    <a:pt x="38487" y="9575"/>
                  </a:lnTo>
                  <a:lnTo>
                    <a:pt x="37573" y="8470"/>
                  </a:lnTo>
                  <a:lnTo>
                    <a:pt x="34245" y="5257"/>
                  </a:lnTo>
                  <a:lnTo>
                    <a:pt x="31502" y="3784"/>
                  </a:lnTo>
                  <a:lnTo>
                    <a:pt x="28175" y="3060"/>
                  </a:lnTo>
                  <a:lnTo>
                    <a:pt x="27502" y="2692"/>
                  </a:lnTo>
                  <a:lnTo>
                    <a:pt x="26816" y="2349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660D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97377" y="3633412"/>
              <a:ext cx="95038" cy="95401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360342" y="3624224"/>
              <a:ext cx="291465" cy="471805"/>
            </a:xfrm>
            <a:custGeom>
              <a:avLst/>
              <a:gdLst/>
              <a:ahLst/>
              <a:cxnLst/>
              <a:rect l="l" t="t" r="r" b="b"/>
              <a:pathLst>
                <a:path w="291464" h="471804">
                  <a:moveTo>
                    <a:pt x="63" y="0"/>
                  </a:moveTo>
                  <a:close/>
                </a:path>
                <a:path w="291464" h="471804">
                  <a:moveTo>
                    <a:pt x="291033" y="471195"/>
                  </a:moveTo>
                  <a:lnTo>
                    <a:pt x="290779" y="471271"/>
                  </a:lnTo>
                  <a:lnTo>
                    <a:pt x="290957" y="471233"/>
                  </a:lnTo>
                  <a:close/>
                </a:path>
              </a:pathLst>
            </a:custGeom>
            <a:solidFill>
              <a:srgbClr val="8F2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90178" y="2573870"/>
              <a:ext cx="368132" cy="37035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56747" y="2802625"/>
              <a:ext cx="435350" cy="451135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419830" y="2573870"/>
              <a:ext cx="2708910" cy="2621280"/>
            </a:xfrm>
            <a:custGeom>
              <a:avLst/>
              <a:gdLst/>
              <a:ahLst/>
              <a:cxnLst/>
              <a:rect l="l" t="t" r="r" b="b"/>
              <a:pathLst>
                <a:path w="2708910" h="2621279">
                  <a:moveTo>
                    <a:pt x="0" y="2621254"/>
                  </a:moveTo>
                  <a:lnTo>
                    <a:pt x="2708795" y="2621254"/>
                  </a:lnTo>
                  <a:lnTo>
                    <a:pt x="2708795" y="0"/>
                  </a:lnTo>
                  <a:lnTo>
                    <a:pt x="0" y="0"/>
                  </a:lnTo>
                  <a:lnTo>
                    <a:pt x="0" y="2621254"/>
                  </a:lnTo>
                  <a:close/>
                </a:path>
              </a:pathLst>
            </a:custGeom>
            <a:ln w="62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468930" y="3832456"/>
              <a:ext cx="210820" cy="320040"/>
            </a:xfrm>
            <a:custGeom>
              <a:avLst/>
              <a:gdLst/>
              <a:ahLst/>
              <a:cxnLst/>
              <a:rect l="l" t="t" r="r" b="b"/>
              <a:pathLst>
                <a:path w="210820" h="320039">
                  <a:moveTo>
                    <a:pt x="0" y="0"/>
                  </a:moveTo>
                  <a:lnTo>
                    <a:pt x="210324" y="319684"/>
                  </a:lnTo>
                </a:path>
              </a:pathLst>
            </a:custGeom>
            <a:ln w="125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443885" y="3807406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5044" y="0"/>
                  </a:moveTo>
                  <a:lnTo>
                    <a:pt x="15296" y="1966"/>
                  </a:lnTo>
                  <a:lnTo>
                    <a:pt x="7335" y="7331"/>
                  </a:lnTo>
                  <a:lnTo>
                    <a:pt x="1968" y="15291"/>
                  </a:lnTo>
                  <a:lnTo>
                    <a:pt x="0" y="25044"/>
                  </a:lnTo>
                  <a:lnTo>
                    <a:pt x="1968" y="34799"/>
                  </a:lnTo>
                  <a:lnTo>
                    <a:pt x="7335" y="42764"/>
                  </a:lnTo>
                  <a:lnTo>
                    <a:pt x="15296" y="48132"/>
                  </a:lnTo>
                  <a:lnTo>
                    <a:pt x="25044" y="50101"/>
                  </a:lnTo>
                  <a:lnTo>
                    <a:pt x="34792" y="48132"/>
                  </a:lnTo>
                  <a:lnTo>
                    <a:pt x="42752" y="42764"/>
                  </a:lnTo>
                  <a:lnTo>
                    <a:pt x="48120" y="34799"/>
                  </a:lnTo>
                  <a:lnTo>
                    <a:pt x="50088" y="25044"/>
                  </a:lnTo>
                  <a:lnTo>
                    <a:pt x="48120" y="15291"/>
                  </a:lnTo>
                  <a:lnTo>
                    <a:pt x="42752" y="7331"/>
                  </a:lnTo>
                  <a:lnTo>
                    <a:pt x="34792" y="1966"/>
                  </a:lnTo>
                  <a:lnTo>
                    <a:pt x="25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540076" y="4606709"/>
              <a:ext cx="635" cy="304165"/>
            </a:xfrm>
            <a:custGeom>
              <a:avLst/>
              <a:gdLst/>
              <a:ahLst/>
              <a:cxnLst/>
              <a:rect l="l" t="t" r="r" b="b"/>
              <a:pathLst>
                <a:path w="635" h="304164">
                  <a:moveTo>
                    <a:pt x="0" y="0"/>
                  </a:moveTo>
                  <a:lnTo>
                    <a:pt x="622" y="304101"/>
                  </a:lnTo>
                </a:path>
              </a:pathLst>
            </a:custGeom>
            <a:ln w="125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15340" y="458199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8698" y="0"/>
                  </a:moveTo>
                  <a:lnTo>
                    <a:pt x="19107" y="331"/>
                  </a:lnTo>
                  <a:lnTo>
                    <a:pt x="10340" y="4234"/>
                  </a:lnTo>
                  <a:lnTo>
                    <a:pt x="3502" y="11469"/>
                  </a:lnTo>
                  <a:lnTo>
                    <a:pt x="0" y="20771"/>
                  </a:lnTo>
                  <a:lnTo>
                    <a:pt x="330" y="30366"/>
                  </a:lnTo>
                  <a:lnTo>
                    <a:pt x="4238" y="39133"/>
                  </a:lnTo>
                  <a:lnTo>
                    <a:pt x="11465" y="45949"/>
                  </a:lnTo>
                  <a:lnTo>
                    <a:pt x="20775" y="49453"/>
                  </a:lnTo>
                  <a:lnTo>
                    <a:pt x="30366" y="49124"/>
                  </a:lnTo>
                  <a:lnTo>
                    <a:pt x="39133" y="45224"/>
                  </a:lnTo>
                  <a:lnTo>
                    <a:pt x="45971" y="38012"/>
                  </a:lnTo>
                  <a:lnTo>
                    <a:pt x="49474" y="28687"/>
                  </a:lnTo>
                  <a:lnTo>
                    <a:pt x="49143" y="19089"/>
                  </a:lnTo>
                  <a:lnTo>
                    <a:pt x="45235" y="10319"/>
                  </a:lnTo>
                  <a:lnTo>
                    <a:pt x="38008" y="3480"/>
                  </a:lnTo>
                  <a:lnTo>
                    <a:pt x="28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819450" y="3720834"/>
              <a:ext cx="1270" cy="768985"/>
            </a:xfrm>
            <a:custGeom>
              <a:avLst/>
              <a:gdLst/>
              <a:ahLst/>
              <a:cxnLst/>
              <a:rect l="l" t="t" r="r" b="b"/>
              <a:pathLst>
                <a:path w="1270" h="768985">
                  <a:moveTo>
                    <a:pt x="0" y="0"/>
                  </a:moveTo>
                  <a:lnTo>
                    <a:pt x="673" y="768451"/>
                  </a:lnTo>
                </a:path>
              </a:pathLst>
            </a:custGeom>
            <a:ln w="125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794717" y="3696103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8677" y="0"/>
                  </a:moveTo>
                  <a:lnTo>
                    <a:pt x="19082" y="345"/>
                  </a:lnTo>
                  <a:lnTo>
                    <a:pt x="10315" y="4263"/>
                  </a:lnTo>
                  <a:lnTo>
                    <a:pt x="3499" y="11483"/>
                  </a:lnTo>
                  <a:lnTo>
                    <a:pt x="0" y="20778"/>
                  </a:lnTo>
                  <a:lnTo>
                    <a:pt x="336" y="30362"/>
                  </a:lnTo>
                  <a:lnTo>
                    <a:pt x="4245" y="39126"/>
                  </a:lnTo>
                  <a:lnTo>
                    <a:pt x="11462" y="45964"/>
                  </a:lnTo>
                  <a:lnTo>
                    <a:pt x="20776" y="49467"/>
                  </a:lnTo>
                  <a:lnTo>
                    <a:pt x="30375" y="49139"/>
                  </a:lnTo>
                  <a:lnTo>
                    <a:pt x="39151" y="45238"/>
                  </a:lnTo>
                  <a:lnTo>
                    <a:pt x="45993" y="38026"/>
                  </a:lnTo>
                  <a:lnTo>
                    <a:pt x="49466" y="28723"/>
                  </a:lnTo>
                  <a:lnTo>
                    <a:pt x="49120" y="19122"/>
                  </a:lnTo>
                  <a:lnTo>
                    <a:pt x="45207" y="10340"/>
                  </a:lnTo>
                  <a:lnTo>
                    <a:pt x="37979" y="3495"/>
                  </a:lnTo>
                  <a:lnTo>
                    <a:pt x="286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4323490" y="4905155"/>
            <a:ext cx="402590" cy="2533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29209">
              <a:lnSpc>
                <a:spcPts val="790"/>
              </a:lnSpc>
              <a:spcBef>
                <a:spcPts val="305"/>
              </a:spcBef>
            </a:pPr>
            <a:r>
              <a:rPr sz="800" spc="-130" dirty="0">
                <a:solidFill>
                  <a:srgbClr val="FFFFFF"/>
                </a:solidFill>
                <a:latin typeface="Verdana"/>
                <a:cs typeface="Verdana"/>
              </a:rPr>
              <a:t>Struttura </a:t>
            </a:r>
            <a:r>
              <a:rPr sz="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0" dirty="0">
                <a:solidFill>
                  <a:srgbClr val="FFFFFF"/>
                </a:solidFill>
                <a:latin typeface="Verdana"/>
                <a:cs typeface="Verdana"/>
              </a:rPr>
              <a:t>vascolar</a:t>
            </a:r>
            <a:r>
              <a:rPr sz="800" spc="-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548610" y="4116259"/>
            <a:ext cx="505459" cy="2533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139700">
              <a:lnSpc>
                <a:spcPts val="790"/>
              </a:lnSpc>
              <a:spcBef>
                <a:spcPts val="305"/>
              </a:spcBef>
            </a:pPr>
            <a:r>
              <a:rPr sz="800" spc="-125" dirty="0">
                <a:solidFill>
                  <a:srgbClr val="FFFFFF"/>
                </a:solidFill>
                <a:latin typeface="Verdana"/>
                <a:cs typeface="Verdana"/>
              </a:rPr>
              <a:t>Tenia </a:t>
            </a:r>
            <a:r>
              <a:rPr sz="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Verdana"/>
                <a:cs typeface="Verdana"/>
              </a:rPr>
              <a:t>mesenterica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490595" y="4482460"/>
            <a:ext cx="650875" cy="2533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212090">
              <a:lnSpc>
                <a:spcPts val="790"/>
              </a:lnSpc>
              <a:spcBef>
                <a:spcPts val="305"/>
              </a:spcBef>
            </a:pPr>
            <a:r>
              <a:rPr sz="800" spc="-125" dirty="0">
                <a:solidFill>
                  <a:srgbClr val="FFFFFF"/>
                </a:solidFill>
                <a:latin typeface="Verdana"/>
                <a:cs typeface="Verdana"/>
              </a:rPr>
              <a:t>Tenia </a:t>
            </a:r>
            <a:r>
              <a:rPr sz="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10" dirty="0">
                <a:solidFill>
                  <a:srgbClr val="FFFFFF"/>
                </a:solidFill>
                <a:latin typeface="Verdana"/>
                <a:cs typeface="Verdana"/>
              </a:rPr>
              <a:t>antimesenterica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123" name="object 12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280890" y="5306720"/>
            <a:ext cx="2329345" cy="2007425"/>
          </a:xfrm>
          <a:prstGeom prst="rect">
            <a:avLst/>
          </a:prstGeom>
        </p:spPr>
      </p:pic>
      <p:grpSp>
        <p:nvGrpSpPr>
          <p:cNvPr id="124" name="object 124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125" name="object 125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11034903" y="258767"/>
            <a:ext cx="190500" cy="15875"/>
            <a:chOff x="11034903" y="258767"/>
            <a:chExt cx="190500" cy="15875"/>
          </a:xfrm>
        </p:grpSpPr>
        <p:sp>
          <p:nvSpPr>
            <p:cNvPr id="128" name="object 128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131" name="object 131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11034903" y="7818773"/>
            <a:ext cx="190500" cy="15875"/>
            <a:chOff x="11034903" y="7818773"/>
            <a:chExt cx="190500" cy="15875"/>
          </a:xfrm>
        </p:grpSpPr>
        <p:sp>
          <p:nvSpPr>
            <p:cNvPr id="134" name="object 134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" name="object 136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137" name="object 137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140" name="object 140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10950765" y="5"/>
            <a:ext cx="15875" cy="190500"/>
            <a:chOff x="10950765" y="5"/>
            <a:chExt cx="15875" cy="190500"/>
          </a:xfrm>
        </p:grpSpPr>
        <p:sp>
          <p:nvSpPr>
            <p:cNvPr id="143" name="object 143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10950765" y="7902910"/>
            <a:ext cx="15875" cy="190500"/>
            <a:chOff x="10950765" y="7902910"/>
            <a:chExt cx="15875" cy="190500"/>
          </a:xfrm>
        </p:grpSpPr>
        <p:sp>
          <p:nvSpPr>
            <p:cNvPr id="146" name="object 146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886</Words>
  <Application>Microsoft Office PowerPoint</Application>
  <PresentationFormat>Personalizzato</PresentationFormat>
  <Paragraphs>218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SimSun</vt:lpstr>
      <vt:lpstr>Calibri</vt:lpstr>
      <vt:lpstr>Microsoft Sans Serif</vt:lpstr>
      <vt:lpstr>Tahoma</vt:lpstr>
      <vt:lpstr>Times New Roman</vt:lpstr>
      <vt:lpstr>Verdana</vt:lpstr>
      <vt:lpstr>Office Theme</vt:lpstr>
      <vt:lpstr>MALATTIE  DELL’APPARATO  DIGERENTE Edizione 2022-2025</vt:lpstr>
      <vt:lpstr>Presentazione standard di PowerPoint</vt:lpstr>
      <vt:lpstr>MALATTIE  DELL’APPARATO  DIGERENTE Edizione 2022-2025</vt:lpstr>
      <vt:lpstr>MALATTIE  DELL’APPARATO  DIGERENTE Edizione 2022-2025</vt:lpstr>
      <vt:lpstr>MALATTIE  DELL’APPARATO  DIGERENTE Edizione 2022-2025</vt:lpstr>
      <vt:lpstr>MALATTIE  DELL’APPARATO  DIGERENTE Edizione 2022-2025</vt:lpstr>
      <vt:lpstr>MALATTIE  DELL’APPARATO  DIGERENTE Edizione 2022-2025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MALATTIE  DELL’APPARATO  DIGERENTE Edizione 2022-2025</dc:title>
  <cp:lastModifiedBy>Segreteria COLMAD</cp:lastModifiedBy>
  <cp:revision>1</cp:revision>
  <dcterms:created xsi:type="dcterms:W3CDTF">2022-10-28T07:51:21Z</dcterms:created>
  <dcterms:modified xsi:type="dcterms:W3CDTF">2022-11-02T11:06:48Z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2022-09-05T00:00:00Z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2022-10-28T00:00:00Z</vt:filetime>
  </property>
</Properties>
</file>